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77"/>
  </p:handoutMasterIdLst>
  <p:sldIdLst>
    <p:sldId id="8665" r:id="rId4"/>
    <p:sldId id="8666" r:id="rId6"/>
    <p:sldId id="8667" r:id="rId7"/>
    <p:sldId id="8668" r:id="rId8"/>
    <p:sldId id="8669" r:id="rId9"/>
    <p:sldId id="8671" r:id="rId10"/>
    <p:sldId id="8672" r:id="rId11"/>
    <p:sldId id="8673" r:id="rId12"/>
    <p:sldId id="8674" r:id="rId13"/>
    <p:sldId id="8676" r:id="rId14"/>
    <p:sldId id="8679" r:id="rId15"/>
    <p:sldId id="8920" r:id="rId16"/>
    <p:sldId id="8680" r:id="rId17"/>
    <p:sldId id="8675" r:id="rId18"/>
    <p:sldId id="8681" r:id="rId19"/>
    <p:sldId id="8682" r:id="rId20"/>
    <p:sldId id="8683" r:id="rId21"/>
    <p:sldId id="8684" r:id="rId22"/>
    <p:sldId id="8921" r:id="rId23"/>
    <p:sldId id="8686" r:id="rId24"/>
    <p:sldId id="8711" r:id="rId25"/>
    <p:sldId id="8677" r:id="rId26"/>
    <p:sldId id="8698" r:id="rId27"/>
    <p:sldId id="8685" r:id="rId28"/>
    <p:sldId id="8721" r:id="rId29"/>
    <p:sldId id="8923" r:id="rId30"/>
    <p:sldId id="8764" r:id="rId31"/>
    <p:sldId id="8924" r:id="rId32"/>
    <p:sldId id="8925" r:id="rId33"/>
    <p:sldId id="8883" r:id="rId34"/>
    <p:sldId id="8926" r:id="rId35"/>
    <p:sldId id="8927" r:id="rId36"/>
    <p:sldId id="8928" r:id="rId37"/>
    <p:sldId id="8900" r:id="rId38"/>
    <p:sldId id="8929" r:id="rId39"/>
    <p:sldId id="8893" r:id="rId40"/>
    <p:sldId id="8930" r:id="rId41"/>
    <p:sldId id="8777" r:id="rId42"/>
    <p:sldId id="8692" r:id="rId43"/>
    <p:sldId id="8690" r:id="rId44"/>
    <p:sldId id="8931" r:id="rId45"/>
    <p:sldId id="8897" r:id="rId46"/>
    <p:sldId id="8932" r:id="rId47"/>
    <p:sldId id="8933" r:id="rId48"/>
    <p:sldId id="8693" r:id="rId49"/>
    <p:sldId id="8718" r:id="rId50"/>
    <p:sldId id="8695" r:id="rId51"/>
    <p:sldId id="8936" r:id="rId52"/>
    <p:sldId id="8938" r:id="rId53"/>
    <p:sldId id="8719" r:id="rId54"/>
    <p:sldId id="8994" r:id="rId55"/>
    <p:sldId id="8995" r:id="rId56"/>
    <p:sldId id="8996" r:id="rId57"/>
    <p:sldId id="8997" r:id="rId58"/>
    <p:sldId id="8998" r:id="rId59"/>
    <p:sldId id="8999" r:id="rId60"/>
    <p:sldId id="9000" r:id="rId61"/>
    <p:sldId id="9004" r:id="rId62"/>
    <p:sldId id="9001" r:id="rId63"/>
    <p:sldId id="9006" r:id="rId64"/>
    <p:sldId id="9008" r:id="rId65"/>
    <p:sldId id="9010" r:id="rId66"/>
    <p:sldId id="9014" r:id="rId67"/>
    <p:sldId id="9012" r:id="rId68"/>
    <p:sldId id="9013" r:id="rId69"/>
    <p:sldId id="9015" r:id="rId70"/>
    <p:sldId id="9016" r:id="rId71"/>
    <p:sldId id="9017" r:id="rId72"/>
    <p:sldId id="9018" r:id="rId73"/>
    <p:sldId id="8880" r:id="rId74"/>
    <p:sldId id="9019" r:id="rId75"/>
    <p:sldId id="8708" r:id="rId76"/>
  </p:sldIdLst>
  <p:sldSz cx="12192000" cy="6858000"/>
  <p:notesSz cx="6858000" cy="9144000"/>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CE2CF"/>
    <a:srgbClr val="FACAA2"/>
    <a:srgbClr val="53B9A3"/>
    <a:srgbClr val="409455"/>
    <a:srgbClr val="FDF1F0"/>
    <a:srgbClr val="FFEDEC"/>
    <a:srgbClr val="C4E6E2"/>
    <a:srgbClr val="FBE4E2"/>
    <a:srgbClr val="FAE2D0"/>
    <a:srgbClr val="ED7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3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2" Type="http://schemas.openxmlformats.org/officeDocument/2006/relationships/tags" Target="tags/tag708.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4.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8.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5.xml"/><Relationship Id="rId10" Type="http://schemas.openxmlformats.org/officeDocument/2006/relationships/tags" Target="../tags/tag2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3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image" Target="file:///C:\Users\D69LXP2\Desktop\400px_tools/pic_temp/whole_pic.png" TargetMode="External"/><Relationship Id="rId3" Type="http://schemas.openxmlformats.org/officeDocument/2006/relationships/image" Target="../media/image15.jpeg"/><Relationship Id="rId2" Type="http://schemas.openxmlformats.org/officeDocument/2006/relationships/tags" Target="../tags/tag40.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50.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58.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71.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84.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91.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00.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09.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18.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image" Target="file:///C:\Users\D69LXP2\Desktop\400px_tools/pic_temp/pic_sup.png" TargetMode="External"/><Relationship Id="rId3" Type="http://schemas.openxmlformats.org/officeDocument/2006/relationships/image" Target="../media/image14.jpeg"/><Relationship Id="rId2" Type="http://schemas.openxmlformats.org/officeDocument/2006/relationships/tags" Target="../tags/tag129.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66365" y="-2667000"/>
            <a:ext cx="685927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userDrawn="1">
            <p:custDataLst>
              <p:tags r:id="rId5"/>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6" name="日期占位符 15"/>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8"/>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标题 2"/>
          <p:cNvSpPr>
            <a:spLocks noGrp="1"/>
          </p:cNvSpPr>
          <p:nvPr>
            <p:ph type="ctrTitle" idx="14" hasCustomPrompt="1"/>
            <p:custDataLst>
              <p:tags r:id="rId9"/>
            </p:custDataLst>
          </p:nvPr>
        </p:nvSpPr>
        <p:spPr>
          <a:xfrm>
            <a:off x="2285970" y="2072322"/>
            <a:ext cx="7620061" cy="1149350"/>
          </a:xfrm>
        </p:spPr>
        <p:txBody>
          <a:bodyPr vert="horz" wrap="square" lIns="90000" tIns="46800" rIns="90000" bIns="46800" anchor="ctr" anchorCtr="0">
            <a:normAutofit/>
          </a:bodyPr>
          <a:lstStyle>
            <a:lvl1pPr marL="0" marR="0" indent="0" algn="dist"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2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2285970" y="3433764"/>
            <a:ext cx="7620061" cy="474093"/>
          </a:xfrm>
        </p:spPr>
        <p:txBody>
          <a:bodyPr vert="horz" wrap="square" lIns="90000" tIns="46800" rIns="90000" bIns="4680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0" y="0"/>
            <a:ext cx="12192000" cy="5710314"/>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9"/>
            </p:custDataLst>
          </p:nvPr>
        </p:nvSpPr>
        <p:spPr>
          <a:xfrm>
            <a:off x="4702174" y="2182178"/>
            <a:ext cx="4837241" cy="835660"/>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2" name="副标题 1"/>
          <p:cNvSpPr>
            <a:spLocks noGrp="1"/>
          </p:cNvSpPr>
          <p:nvPr>
            <p:ph type="subTitle" idx="13" hasCustomPrompt="1"/>
            <p:custDataLst>
              <p:tags r:id="rId10"/>
            </p:custDataLst>
          </p:nvPr>
        </p:nvSpPr>
        <p:spPr>
          <a:xfrm>
            <a:off x="4702174" y="3221355"/>
            <a:ext cx="4837241" cy="429895"/>
          </a:xfrm>
        </p:spPr>
        <p:txBody>
          <a:bodyPr vert="horz" wrap="square" lIns="90170" tIns="46990" rIns="90170" bIns="4699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lumMod val="85000"/>
                    <a:lumOff val="15000"/>
                  </a:schemeClr>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任意多边形: 形状 5"/>
          <p:cNvSpPr/>
          <p:nvPr userDrawn="1">
            <p:custDataLst>
              <p:tags r:id="rId6"/>
            </p:custDataLst>
          </p:nvPr>
        </p:nvSpPr>
        <p:spPr>
          <a:xfrm flipH="1">
            <a:off x="2922905" y="0"/>
            <a:ext cx="9280800" cy="6858000"/>
          </a:xfrm>
          <a:custGeom>
            <a:avLst/>
            <a:gdLst>
              <a:gd name="connsiteX0" fmla="*/ 0 w 9281536"/>
              <a:gd name="connsiteY0" fmla="*/ 0 h 6858000"/>
              <a:gd name="connsiteX1" fmla="*/ 7567200 w 9281536"/>
              <a:gd name="connsiteY1" fmla="*/ 0 h 6858000"/>
              <a:gd name="connsiteX2" fmla="*/ 9281536 w 9281536"/>
              <a:gd name="connsiteY2" fmla="*/ 6858000 h 6858000"/>
              <a:gd name="connsiteX3" fmla="*/ 0 w 92815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81536" h="6858000">
                <a:moveTo>
                  <a:pt x="0" y="0"/>
                </a:moveTo>
                <a:lnTo>
                  <a:pt x="7567200" y="0"/>
                </a:lnTo>
                <a:lnTo>
                  <a:pt x="9281536"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bg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6"/>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292075" y="303809"/>
            <a:ext cx="11607851" cy="6250381"/>
          </a:xfrm>
          <a:prstGeom prst="rect">
            <a:avLst/>
          </a:prstGeom>
        </p:spPr>
      </p:pic>
      <p:sp>
        <p:nvSpPr>
          <p:cNvPr id="6" name="矩形 5"/>
          <p:cNvSpPr/>
          <p:nvPr userDrawn="1">
            <p:custDataLst>
              <p:tags r:id="rId5"/>
            </p:custDataLst>
          </p:nvPr>
        </p:nvSpPr>
        <p:spPr>
          <a:xfrm>
            <a:off x="292075" y="303809"/>
            <a:ext cx="11607851" cy="6250382"/>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文本占位符 7"/>
          <p:cNvSpPr>
            <a:spLocks noGrp="1"/>
          </p:cNvSpPr>
          <p:nvPr>
            <p:ph type="body" idx="14" hasCustomPrompt="1"/>
            <p:custDataLst>
              <p:tags r:id="rId9"/>
            </p:custDataLst>
          </p:nvPr>
        </p:nvSpPr>
        <p:spPr>
          <a:xfrm>
            <a:off x="3413125" y="4431665"/>
            <a:ext cx="5365750" cy="458470"/>
          </a:xfrm>
        </p:spPr>
        <p:txBody>
          <a:bodyPr vert="horz" wrap="square" lIns="90170" tIns="46990" rIns="90170" bIns="46990" anchor="t" anchorCtr="0">
            <a:normAutofit/>
          </a:bodyPr>
          <a:lstStyle>
            <a:lvl1pPr marL="0" marR="0" indent="0" algn="ctr"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0"/>
            </p:custDataLst>
          </p:nvPr>
        </p:nvSpPr>
        <p:spPr>
          <a:xfrm>
            <a:off x="3413125" y="2850832"/>
            <a:ext cx="5365750" cy="1398905"/>
          </a:xfrm>
        </p:spPr>
        <p:txBody>
          <a:bodyPr vert="horz" wrap="square" lIns="90170" tIns="46990" rIns="90170" bIns="46990" anchor="b" anchorCtr="0">
            <a:normAutofit/>
          </a:bodyPr>
          <a:lstStyle>
            <a:lvl1pPr marL="0" marR="0" indent="0" algn="dist" defTabSz="914400" rtl="0" eaLnBrk="1" fontAlgn="auto" latinLnBrk="0" hangingPunct="1">
              <a:lnSpc>
                <a:spcPct val="100000"/>
              </a:lnSpc>
              <a:spcBef>
                <a:spcPct val="0"/>
              </a:spcBef>
              <a:spcAft>
                <a:spcPts val="0"/>
              </a:spcAft>
              <a:buClrTx/>
              <a:buSzPts val="8000"/>
              <a:buNone/>
              <a:defRPr sz="8000" b="0" spc="10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custDataLst>
              <p:tags r:id="rId5"/>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6"/>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6"/>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7"/>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6"/>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userDrawn="1">
            <p:custDataLst>
              <p:tags r:id="rId5"/>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矩形 7"/>
          <p:cNvSpPr/>
          <p:nvPr userDrawn="1">
            <p:custDataLst>
              <p:tags r:id="rId6"/>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p:cNvSpPr/>
          <p:nvPr userDrawn="1">
            <p:custDataLst>
              <p:tags r:id="rId5"/>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6"/>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7"/>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custDataLst>
              <p:tags r:id="rId5"/>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6"/>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6" Type="http://schemas.openxmlformats.org/officeDocument/2006/relationships/theme" Target="../theme/theme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6.jpeg"/><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2.xml"/><Relationship Id="rId6" Type="http://schemas.openxmlformats.org/officeDocument/2006/relationships/themeOverride" Target="../theme/themeOverride10.xml"/><Relationship Id="rId5" Type="http://schemas.openxmlformats.org/officeDocument/2006/relationships/image" Target="../media/image28.jpe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217.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8.xml"/><Relationship Id="rId5" Type="http://schemas.openxmlformats.org/officeDocument/2006/relationships/themeOverride" Target="../theme/themeOverride11.xml"/><Relationship Id="rId4" Type="http://schemas.openxmlformats.org/officeDocument/2006/relationships/image" Target="../media/image29.jpe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9" Type="http://schemas.openxmlformats.org/officeDocument/2006/relationships/image" Target="../media/image33.GIF"/><Relationship Id="rId8" Type="http://schemas.openxmlformats.org/officeDocument/2006/relationships/image" Target="../media/image32.GIF"/><Relationship Id="rId7" Type="http://schemas.openxmlformats.org/officeDocument/2006/relationships/image" Target="../media/image31.GIF"/><Relationship Id="rId6" Type="http://schemas.openxmlformats.org/officeDocument/2006/relationships/image" Target="../media/image30.GIF"/><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219.xml"/><Relationship Id="rId15" Type="http://schemas.openxmlformats.org/officeDocument/2006/relationships/notesSlide" Target="../notesSlides/notesSlide12.xml"/><Relationship Id="rId14" Type="http://schemas.openxmlformats.org/officeDocument/2006/relationships/slideLayout" Target="../slideLayouts/slideLayout8.xml"/><Relationship Id="rId13" Type="http://schemas.openxmlformats.org/officeDocument/2006/relationships/themeOverride" Target="../theme/themeOverride12.xml"/><Relationship Id="rId12" Type="http://schemas.openxmlformats.org/officeDocument/2006/relationships/image" Target="../media/image36.GIF"/><Relationship Id="rId11" Type="http://schemas.openxmlformats.org/officeDocument/2006/relationships/image" Target="../media/image35.GIF"/><Relationship Id="rId10" Type="http://schemas.openxmlformats.org/officeDocument/2006/relationships/image" Target="../media/image34.GIF"/><Relationship Id="rId1" Type="http://schemas.openxmlformats.org/officeDocument/2006/relationships/tags" Target="../tags/tag218.xml"/></Relationships>
</file>

<file path=ppt/slides/_rels/slide13.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2" Type="http://schemas.openxmlformats.org/officeDocument/2006/relationships/slideLayout" Target="../slideLayouts/slideLayout2.xml"/><Relationship Id="rId31" Type="http://schemas.openxmlformats.org/officeDocument/2006/relationships/themeOverride" Target="../theme/themeOverride13.xml"/><Relationship Id="rId30" Type="http://schemas.openxmlformats.org/officeDocument/2006/relationships/tags" Target="../tags/tag244.xml"/><Relationship Id="rId3" Type="http://schemas.openxmlformats.org/officeDocument/2006/relationships/tags" Target="../tags/tag221.xml"/><Relationship Id="rId29" Type="http://schemas.openxmlformats.org/officeDocument/2006/relationships/image" Target="../media/image41.GIF"/><Relationship Id="rId28" Type="http://schemas.openxmlformats.org/officeDocument/2006/relationships/image" Target="../media/image40.GIF"/><Relationship Id="rId27" Type="http://schemas.openxmlformats.org/officeDocument/2006/relationships/image" Target="../media/image39.GIF"/><Relationship Id="rId26" Type="http://schemas.openxmlformats.org/officeDocument/2006/relationships/image" Target="../media/image38.GIF"/><Relationship Id="rId25" Type="http://schemas.openxmlformats.org/officeDocument/2006/relationships/tags" Target="../tags/tag243.xml"/><Relationship Id="rId24" Type="http://schemas.openxmlformats.org/officeDocument/2006/relationships/tags" Target="../tags/tag242.xml"/><Relationship Id="rId23" Type="http://schemas.openxmlformats.org/officeDocument/2006/relationships/tags" Target="../tags/tag241.xml"/><Relationship Id="rId22" Type="http://schemas.openxmlformats.org/officeDocument/2006/relationships/tags" Target="../tags/tag240.xml"/><Relationship Id="rId21" Type="http://schemas.openxmlformats.org/officeDocument/2006/relationships/tags" Target="../tags/tag239.xml"/><Relationship Id="rId20" Type="http://schemas.openxmlformats.org/officeDocument/2006/relationships/tags" Target="../tags/tag238.xml"/><Relationship Id="rId2" Type="http://schemas.openxmlformats.org/officeDocument/2006/relationships/image" Target="../media/image37.png"/><Relationship Id="rId19" Type="http://schemas.openxmlformats.org/officeDocument/2006/relationships/tags" Target="../tags/tag237.xml"/><Relationship Id="rId18" Type="http://schemas.openxmlformats.org/officeDocument/2006/relationships/tags" Target="../tags/tag236.xml"/><Relationship Id="rId17" Type="http://schemas.openxmlformats.org/officeDocument/2006/relationships/tags" Target="../tags/tag235.xml"/><Relationship Id="rId16" Type="http://schemas.openxmlformats.org/officeDocument/2006/relationships/tags" Target="../tags/tag234.xml"/><Relationship Id="rId15" Type="http://schemas.openxmlformats.org/officeDocument/2006/relationships/tags" Target="../tags/tag233.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20.xml"/></Relationships>
</file>

<file path=ppt/slides/_rels/slide14.xml.rels><?xml version="1.0" encoding="UTF-8" standalone="yes"?>
<Relationships xmlns="http://schemas.openxmlformats.org/package/2006/relationships"><Relationship Id="rId9" Type="http://schemas.openxmlformats.org/officeDocument/2006/relationships/themeOverride" Target="../theme/themeOverride14.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tags" Target="../tags/tag248.xml"/><Relationship Id="rId5" Type="http://schemas.openxmlformats.org/officeDocument/2006/relationships/image" Target="../media/image19.png"/><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1" Type="http://schemas.openxmlformats.org/officeDocument/2006/relationships/notesSlide" Target="../notesSlides/notesSlide13.xml"/><Relationship Id="rId10" Type="http://schemas.openxmlformats.org/officeDocument/2006/relationships/slideLayout" Target="../slideLayouts/slideLayout8.xml"/><Relationship Id="rId1" Type="http://schemas.openxmlformats.org/officeDocument/2006/relationships/image" Target="../media/image27.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15.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image" Target="../media/image42.png"/><Relationship Id="rId3" Type="http://schemas.openxmlformats.org/officeDocument/2006/relationships/image" Target="../media/image26.png"/><Relationship Id="rId2" Type="http://schemas.openxmlformats.org/officeDocument/2006/relationships/image" Target="../media/image25.png"/><Relationship Id="rId10" Type="http://schemas.openxmlformats.org/officeDocument/2006/relationships/notesSlide" Target="../notesSlides/notesSlide14.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6" Type="http://schemas.openxmlformats.org/officeDocument/2006/relationships/slideLayout" Target="../slideLayouts/slideLayout2.xml"/><Relationship Id="rId15" Type="http://schemas.openxmlformats.org/officeDocument/2006/relationships/themeOverride" Target="../theme/themeOverride16.xml"/><Relationship Id="rId14" Type="http://schemas.openxmlformats.org/officeDocument/2006/relationships/tags" Target="../tags/tag263.xml"/><Relationship Id="rId13" Type="http://schemas.openxmlformats.org/officeDocument/2006/relationships/image" Target="../media/image44.jpeg"/><Relationship Id="rId12" Type="http://schemas.openxmlformats.org/officeDocument/2006/relationships/image" Target="../media/image43.jpeg"/><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2.xml"/></Relationships>
</file>

<file path=ppt/slides/_rels/slide17.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3" Type="http://schemas.openxmlformats.org/officeDocument/2006/relationships/slideLayout" Target="../slideLayouts/slideLayout8.xml"/><Relationship Id="rId12" Type="http://schemas.openxmlformats.org/officeDocument/2006/relationships/themeOverride" Target="../theme/themeOverride17.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4.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18.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19.xml.rels><?xml version="1.0" encoding="UTF-8" standalone="yes"?>
<Relationships xmlns="http://schemas.openxmlformats.org/package/2006/relationships"><Relationship Id="rId9" Type="http://schemas.openxmlformats.org/officeDocument/2006/relationships/themeOverride" Target="../theme/themeOverride19.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tags" Target="../tags/tag285.xml"/><Relationship Id="rId5" Type="http://schemas.openxmlformats.org/officeDocument/2006/relationships/image" Target="../media/image19.png"/><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1" Type="http://schemas.openxmlformats.org/officeDocument/2006/relationships/notesSlide" Target="../notesSlides/notesSlide15.xml"/><Relationship Id="rId10" Type="http://schemas.openxmlformats.org/officeDocument/2006/relationships/slideLayout" Target="../slideLayouts/slideLayout8.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149.xml"/><Relationship Id="rId29" Type="http://schemas.openxmlformats.org/officeDocument/2006/relationships/themeOverride" Target="../theme/themeOverride2.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tags" Target="../tags/tag148.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7.xml"/></Relationships>
</file>

<file path=ppt/slides/_rels/slide20.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3" Type="http://schemas.openxmlformats.org/officeDocument/2006/relationships/slideLayout" Target="../slideLayouts/slideLayout2.xml"/><Relationship Id="rId12" Type="http://schemas.openxmlformats.org/officeDocument/2006/relationships/themeOverride" Target="../theme/themeOverride20.xml"/><Relationship Id="rId11" Type="http://schemas.openxmlformats.org/officeDocument/2006/relationships/tags" Target="../tags/tag295.xml"/><Relationship Id="rId10" Type="http://schemas.openxmlformats.org/officeDocument/2006/relationships/image" Target="../media/image27.png"/><Relationship Id="rId1" Type="http://schemas.openxmlformats.org/officeDocument/2006/relationships/tags" Target="../tags/tag286.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8.xml"/><Relationship Id="rId5" Type="http://schemas.openxmlformats.org/officeDocument/2006/relationships/themeOverride" Target="../theme/themeOverride21.xml"/><Relationship Id="rId4" Type="http://schemas.openxmlformats.org/officeDocument/2006/relationships/tags" Target="../tags/tag297.xml"/><Relationship Id="rId3" Type="http://schemas.openxmlformats.org/officeDocument/2006/relationships/image" Target="../media/image27.png"/><Relationship Id="rId2" Type="http://schemas.openxmlformats.org/officeDocument/2006/relationships/image" Target="../media/image45.png"/><Relationship Id="rId1" Type="http://schemas.openxmlformats.org/officeDocument/2006/relationships/tags" Target="../tags/tag296.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themeOverride" Target="../theme/themeOverride22.xml"/><Relationship Id="rId5" Type="http://schemas.openxmlformats.org/officeDocument/2006/relationships/image" Target="../media/image27.png"/><Relationship Id="rId4" Type="http://schemas.openxmlformats.org/officeDocument/2006/relationships/image" Target="../media/image28.jpe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tags" Target="../tags/tag298.xml"/></Relationships>
</file>

<file path=ppt/slides/_rels/slide23.xml.rels><?xml version="1.0" encoding="UTF-8" standalone="yes"?>
<Relationships xmlns="http://schemas.openxmlformats.org/package/2006/relationships"><Relationship Id="rId9" Type="http://schemas.openxmlformats.org/officeDocument/2006/relationships/themeOverride" Target="../theme/themeOverride23.xml"/><Relationship Id="rId8" Type="http://schemas.openxmlformats.org/officeDocument/2006/relationships/tags" Target="../tags/tag302.xml"/><Relationship Id="rId7" Type="http://schemas.openxmlformats.org/officeDocument/2006/relationships/image" Target="../media/image46.png"/><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image" Target="../media/image26.png"/><Relationship Id="rId2" Type="http://schemas.openxmlformats.org/officeDocument/2006/relationships/image" Target="../media/image25.png"/><Relationship Id="rId11" Type="http://schemas.openxmlformats.org/officeDocument/2006/relationships/notesSlide" Target="../notesSlides/notesSlide18.xml"/><Relationship Id="rId10" Type="http://schemas.openxmlformats.org/officeDocument/2006/relationships/slideLayout" Target="../slideLayouts/slideLayout8.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5" Type="http://schemas.openxmlformats.org/officeDocument/2006/relationships/slideLayout" Target="../slideLayouts/slideLayout8.xml"/><Relationship Id="rId24" Type="http://schemas.openxmlformats.org/officeDocument/2006/relationships/themeOverride" Target="../theme/themeOverride24.xml"/><Relationship Id="rId23" Type="http://schemas.openxmlformats.org/officeDocument/2006/relationships/tags" Target="../tags/tag322.xml"/><Relationship Id="rId22" Type="http://schemas.openxmlformats.org/officeDocument/2006/relationships/tags" Target="../tags/tag321.xml"/><Relationship Id="rId21" Type="http://schemas.openxmlformats.org/officeDocument/2006/relationships/tags" Target="../tags/tag320.xml"/><Relationship Id="rId20" Type="http://schemas.openxmlformats.org/officeDocument/2006/relationships/image" Target="../media/image26.png"/><Relationship Id="rId2" Type="http://schemas.openxmlformats.org/officeDocument/2006/relationships/tags" Target="../tags/tag304.xml"/><Relationship Id="rId19" Type="http://schemas.openxmlformats.org/officeDocument/2006/relationships/image" Target="../media/image25.png"/><Relationship Id="rId18" Type="http://schemas.openxmlformats.org/officeDocument/2006/relationships/image" Target="../media/image27.png"/><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25.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8" Type="http://schemas.openxmlformats.org/officeDocument/2006/relationships/slideLayout" Target="../slideLayouts/slideLayout2.xml"/><Relationship Id="rId17" Type="http://schemas.openxmlformats.org/officeDocument/2006/relationships/themeOverride" Target="../theme/themeOverride25.xml"/><Relationship Id="rId16" Type="http://schemas.openxmlformats.org/officeDocument/2006/relationships/tags" Target="../tags/tag337.xml"/><Relationship Id="rId15" Type="http://schemas.openxmlformats.org/officeDocument/2006/relationships/image" Target="../media/image27.png"/><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26.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image" Target="../media/image48.png"/><Relationship Id="rId3" Type="http://schemas.openxmlformats.org/officeDocument/2006/relationships/tags" Target="../tags/tag339.xml"/><Relationship Id="rId2" Type="http://schemas.openxmlformats.org/officeDocument/2006/relationships/image" Target="../media/image47.png"/><Relationship Id="rId15" Type="http://schemas.openxmlformats.org/officeDocument/2006/relationships/slideLayout" Target="../slideLayouts/slideLayout8.xml"/><Relationship Id="rId14" Type="http://schemas.openxmlformats.org/officeDocument/2006/relationships/tags" Target="../tags/tag348.xml"/><Relationship Id="rId13" Type="http://schemas.openxmlformats.org/officeDocument/2006/relationships/image" Target="../media/image49.jpeg"/><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tags" Target="../tags/tag338.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355.xml"/><Relationship Id="rId7" Type="http://schemas.openxmlformats.org/officeDocument/2006/relationships/image" Target="../media/image27.png"/><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28.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7.png"/><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1" Type="http://schemas.openxmlformats.org/officeDocument/2006/relationships/slideLayout" Target="../slideLayouts/slideLayout12.xml"/><Relationship Id="rId10" Type="http://schemas.openxmlformats.org/officeDocument/2006/relationships/tags" Target="../tags/tag362.xml"/><Relationship Id="rId1" Type="http://schemas.openxmlformats.org/officeDocument/2006/relationships/tags" Target="../tags/tag356.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7.png"/><Relationship Id="rId1" Type="http://schemas.openxmlformats.org/officeDocument/2006/relationships/tags" Target="../tags/tag175.xml"/></Relationships>
</file>

<file path=ppt/slides/_rels/slide30.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slideLayout" Target="../slideLayouts/slideLayout2.xml"/><Relationship Id="rId13" Type="http://schemas.openxmlformats.org/officeDocument/2006/relationships/tags" Target="../tags/tag381.xml"/><Relationship Id="rId12" Type="http://schemas.openxmlformats.org/officeDocument/2006/relationships/image" Target="../media/image27.png"/><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tags" Target="../tags/tag370.xml"/></Relationships>
</file>

<file path=ppt/slides/_rels/slide31.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1" Type="http://schemas.openxmlformats.org/officeDocument/2006/relationships/slideLayout" Target="../slideLayouts/slideLayout8.xml"/><Relationship Id="rId10" Type="http://schemas.openxmlformats.org/officeDocument/2006/relationships/tags" Target="../tags/tag390.xml"/><Relationship Id="rId1" Type="http://schemas.openxmlformats.org/officeDocument/2006/relationships/tags" Target="../tags/tag382.xml"/></Relationships>
</file>

<file path=ppt/slides/_rels/slide32.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7.png"/><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4" Type="http://schemas.openxmlformats.org/officeDocument/2006/relationships/slideLayout" Target="../slideLayouts/slideLayout2.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image" Target="../media/image26.png"/><Relationship Id="rId1" Type="http://schemas.openxmlformats.org/officeDocument/2006/relationships/tags" Target="../tags/tag391.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8.xml"/><Relationship Id="rId7" Type="http://schemas.openxmlformats.org/officeDocument/2006/relationships/themeOverride" Target="../theme/themeOverride26.xml"/><Relationship Id="rId6" Type="http://schemas.openxmlformats.org/officeDocument/2006/relationships/tags" Target="../tags/tag403.xml"/><Relationship Id="rId5" Type="http://schemas.openxmlformats.org/officeDocument/2006/relationships/image" Target="../media/image50.jpeg"/><Relationship Id="rId4" Type="http://schemas.openxmlformats.org/officeDocument/2006/relationships/image" Target="../media/image29.jpeg"/><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image" Target="../media/image27.png"/></Relationships>
</file>

<file path=ppt/slides/_rels/slide34.xml.rels><?xml version="1.0" encoding="UTF-8" standalone="yes"?>
<Relationships xmlns="http://schemas.openxmlformats.org/package/2006/relationships"><Relationship Id="rId9" Type="http://schemas.openxmlformats.org/officeDocument/2006/relationships/themeOverride" Target="../theme/themeOverride27.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19.png"/><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1" Type="http://schemas.openxmlformats.org/officeDocument/2006/relationships/notesSlide" Target="../notesSlides/notesSlide20.xml"/><Relationship Id="rId10" Type="http://schemas.openxmlformats.org/officeDocument/2006/relationships/slideLayout" Target="../slideLayouts/slideLayout8.xml"/><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8.xml"/><Relationship Id="rId7" Type="http://schemas.openxmlformats.org/officeDocument/2006/relationships/themeOverride" Target="../theme/themeOverride28.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408.xml"/><Relationship Id="rId1" Type="http://schemas.openxmlformats.org/officeDocument/2006/relationships/image" Target="../media/image27.pn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14.xml"/><Relationship Id="rId6" Type="http://schemas.openxmlformats.org/officeDocument/2006/relationships/image" Target="../media/image53.GIF"/><Relationship Id="rId5" Type="http://schemas.openxmlformats.org/officeDocument/2006/relationships/image" Target="../media/image52.GIF"/><Relationship Id="rId4" Type="http://schemas.openxmlformats.org/officeDocument/2006/relationships/image" Target="../media/image51.GIF"/><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38.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8.xml"/><Relationship Id="rId7" Type="http://schemas.openxmlformats.org/officeDocument/2006/relationships/themeOverride" Target="../theme/themeOverride29.xml"/><Relationship Id="rId6" Type="http://schemas.openxmlformats.org/officeDocument/2006/relationships/image" Target="../media/image50.jpe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image" Target="../media/image54.png"/><Relationship Id="rId3" Type="http://schemas.openxmlformats.org/officeDocument/2006/relationships/image" Target="../media/image26.png"/><Relationship Id="rId2" Type="http://schemas.openxmlformats.org/officeDocument/2006/relationships/image" Target="../media/image25.png"/><Relationship Id="rId17" Type="http://schemas.openxmlformats.org/officeDocument/2006/relationships/notesSlide" Target="../notesSlides/notesSlide23.xml"/><Relationship Id="rId16" Type="http://schemas.openxmlformats.org/officeDocument/2006/relationships/slideLayout" Target="../slideLayouts/slideLayout6.xml"/><Relationship Id="rId15" Type="http://schemas.openxmlformats.org/officeDocument/2006/relationships/themeOverride" Target="../theme/themeOverride30.xml"/><Relationship Id="rId14" Type="http://schemas.openxmlformats.org/officeDocument/2006/relationships/tags" Target="../tags/tag430.xml"/><Relationship Id="rId13" Type="http://schemas.openxmlformats.org/officeDocument/2006/relationships/tags" Target="../tags/tag429.xml"/><Relationship Id="rId12" Type="http://schemas.openxmlformats.org/officeDocument/2006/relationships/tags" Target="../tags/tag428.xml"/><Relationship Id="rId11" Type="http://schemas.openxmlformats.org/officeDocument/2006/relationships/tags" Target="../tags/tag427.xml"/><Relationship Id="rId10" Type="http://schemas.openxmlformats.org/officeDocument/2006/relationships/tags" Target="../tags/tag426.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18.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19.png"/><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6.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8.xml"/><Relationship Id="rId6" Type="http://schemas.openxmlformats.org/officeDocument/2006/relationships/themeOverride" Target="../theme/themeOverride31.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tags" Target="../tags/tag432.xml"/><Relationship Id="rId2" Type="http://schemas.openxmlformats.org/officeDocument/2006/relationships/image" Target="../media/image27.png"/><Relationship Id="rId1" Type="http://schemas.openxmlformats.org/officeDocument/2006/relationships/tags" Target="../tags/tag431.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8.xml"/><Relationship Id="rId6" Type="http://schemas.openxmlformats.org/officeDocument/2006/relationships/themeOverride" Target="../theme/themeOverride32.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tags" Target="../tags/tag434.xml"/><Relationship Id="rId2" Type="http://schemas.openxmlformats.org/officeDocument/2006/relationships/image" Target="../media/image27.png"/><Relationship Id="rId1" Type="http://schemas.openxmlformats.org/officeDocument/2006/relationships/tags" Target="../tags/tag433.xml"/></Relationships>
</file>

<file path=ppt/slides/_rels/slide42.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4" Type="http://schemas.openxmlformats.org/officeDocument/2006/relationships/slideLayout" Target="../slideLayouts/slideLayout9.xml"/><Relationship Id="rId33" Type="http://schemas.openxmlformats.org/officeDocument/2006/relationships/tags" Target="../tags/tag467.xml"/><Relationship Id="rId32" Type="http://schemas.openxmlformats.org/officeDocument/2006/relationships/tags" Target="../tags/tag466.xml"/><Relationship Id="rId31" Type="http://schemas.openxmlformats.org/officeDocument/2006/relationships/tags" Target="../tags/tag465.xml"/><Relationship Id="rId30" Type="http://schemas.openxmlformats.org/officeDocument/2006/relationships/tags" Target="../tags/tag464.xml"/><Relationship Id="rId3" Type="http://schemas.openxmlformats.org/officeDocument/2006/relationships/tags" Target="../tags/tag437.xml"/><Relationship Id="rId29" Type="http://schemas.openxmlformats.org/officeDocument/2006/relationships/tags" Target="../tags/tag463.xml"/><Relationship Id="rId28" Type="http://schemas.openxmlformats.org/officeDocument/2006/relationships/tags" Target="../tags/tag462.xml"/><Relationship Id="rId27" Type="http://schemas.openxmlformats.org/officeDocument/2006/relationships/tags" Target="../tags/tag461.xml"/><Relationship Id="rId26" Type="http://schemas.openxmlformats.org/officeDocument/2006/relationships/tags" Target="../tags/tag460.xml"/><Relationship Id="rId25" Type="http://schemas.openxmlformats.org/officeDocument/2006/relationships/tags" Target="../tags/tag459.xml"/><Relationship Id="rId24" Type="http://schemas.openxmlformats.org/officeDocument/2006/relationships/tags" Target="../tags/tag458.xml"/><Relationship Id="rId23" Type="http://schemas.openxmlformats.org/officeDocument/2006/relationships/tags" Target="../tags/tag457.xml"/><Relationship Id="rId22" Type="http://schemas.openxmlformats.org/officeDocument/2006/relationships/tags" Target="../tags/tag456.xml"/><Relationship Id="rId21" Type="http://schemas.openxmlformats.org/officeDocument/2006/relationships/tags" Target="../tags/tag455.xml"/><Relationship Id="rId20" Type="http://schemas.openxmlformats.org/officeDocument/2006/relationships/tags" Target="../tags/tag454.xml"/><Relationship Id="rId2" Type="http://schemas.openxmlformats.org/officeDocument/2006/relationships/tags" Target="../tags/tag436.xml"/><Relationship Id="rId19" Type="http://schemas.openxmlformats.org/officeDocument/2006/relationships/tags" Target="../tags/tag453.xml"/><Relationship Id="rId18" Type="http://schemas.openxmlformats.org/officeDocument/2006/relationships/tags" Target="../tags/tag452.xml"/><Relationship Id="rId17" Type="http://schemas.openxmlformats.org/officeDocument/2006/relationships/tags" Target="../tags/tag451.xml"/><Relationship Id="rId16" Type="http://schemas.openxmlformats.org/officeDocument/2006/relationships/tags" Target="../tags/tag450.xml"/><Relationship Id="rId15" Type="http://schemas.openxmlformats.org/officeDocument/2006/relationships/tags" Target="../tags/tag449.xml"/><Relationship Id="rId14" Type="http://schemas.openxmlformats.org/officeDocument/2006/relationships/tags" Target="../tags/tag448.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5.xml"/></Relationships>
</file>

<file path=ppt/slides/_rels/slide43.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4" Type="http://schemas.openxmlformats.org/officeDocument/2006/relationships/slideLayout" Target="../slideLayouts/slideLayout9.xml"/><Relationship Id="rId33" Type="http://schemas.openxmlformats.org/officeDocument/2006/relationships/tags" Target="../tags/tag500.xml"/><Relationship Id="rId32" Type="http://schemas.openxmlformats.org/officeDocument/2006/relationships/tags" Target="../tags/tag499.xml"/><Relationship Id="rId31" Type="http://schemas.openxmlformats.org/officeDocument/2006/relationships/tags" Target="../tags/tag498.xml"/><Relationship Id="rId30" Type="http://schemas.openxmlformats.org/officeDocument/2006/relationships/tags" Target="../tags/tag497.xml"/><Relationship Id="rId3" Type="http://schemas.openxmlformats.org/officeDocument/2006/relationships/tags" Target="../tags/tag470.xml"/><Relationship Id="rId29" Type="http://schemas.openxmlformats.org/officeDocument/2006/relationships/tags" Target="../tags/tag496.xml"/><Relationship Id="rId28" Type="http://schemas.openxmlformats.org/officeDocument/2006/relationships/tags" Target="../tags/tag495.xml"/><Relationship Id="rId27" Type="http://schemas.openxmlformats.org/officeDocument/2006/relationships/tags" Target="../tags/tag494.xml"/><Relationship Id="rId26" Type="http://schemas.openxmlformats.org/officeDocument/2006/relationships/tags" Target="../tags/tag493.xml"/><Relationship Id="rId25" Type="http://schemas.openxmlformats.org/officeDocument/2006/relationships/tags" Target="../tags/tag492.xml"/><Relationship Id="rId24" Type="http://schemas.openxmlformats.org/officeDocument/2006/relationships/tags" Target="../tags/tag491.xml"/><Relationship Id="rId23" Type="http://schemas.openxmlformats.org/officeDocument/2006/relationships/tags" Target="../tags/tag490.xml"/><Relationship Id="rId22" Type="http://schemas.openxmlformats.org/officeDocument/2006/relationships/tags" Target="../tags/tag489.xml"/><Relationship Id="rId21" Type="http://schemas.openxmlformats.org/officeDocument/2006/relationships/tags" Target="../tags/tag488.xml"/><Relationship Id="rId20" Type="http://schemas.openxmlformats.org/officeDocument/2006/relationships/tags" Target="../tags/tag487.xml"/><Relationship Id="rId2" Type="http://schemas.openxmlformats.org/officeDocument/2006/relationships/tags" Target="../tags/tag469.xml"/><Relationship Id="rId19" Type="http://schemas.openxmlformats.org/officeDocument/2006/relationships/tags" Target="../tags/tag486.xml"/><Relationship Id="rId18" Type="http://schemas.openxmlformats.org/officeDocument/2006/relationships/tags" Target="../tags/tag485.xml"/><Relationship Id="rId17" Type="http://schemas.openxmlformats.org/officeDocument/2006/relationships/tags" Target="../tags/tag484.xml"/><Relationship Id="rId16" Type="http://schemas.openxmlformats.org/officeDocument/2006/relationships/tags" Target="../tags/tag483.xml"/><Relationship Id="rId15" Type="http://schemas.openxmlformats.org/officeDocument/2006/relationships/tags" Target="../tags/tag482.xml"/><Relationship Id="rId14" Type="http://schemas.openxmlformats.org/officeDocument/2006/relationships/tags" Target="../tags/tag481.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8.xml"/></Relationships>
</file>

<file path=ppt/slides/_rels/slide44.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4" Type="http://schemas.openxmlformats.org/officeDocument/2006/relationships/slideLayout" Target="../slideLayouts/slideLayout9.xml"/><Relationship Id="rId33" Type="http://schemas.openxmlformats.org/officeDocument/2006/relationships/tags" Target="../tags/tag533.xml"/><Relationship Id="rId32" Type="http://schemas.openxmlformats.org/officeDocument/2006/relationships/tags" Target="../tags/tag532.xml"/><Relationship Id="rId31" Type="http://schemas.openxmlformats.org/officeDocument/2006/relationships/tags" Target="../tags/tag531.xml"/><Relationship Id="rId30" Type="http://schemas.openxmlformats.org/officeDocument/2006/relationships/tags" Target="../tags/tag530.xml"/><Relationship Id="rId3" Type="http://schemas.openxmlformats.org/officeDocument/2006/relationships/tags" Target="../tags/tag503.xml"/><Relationship Id="rId29" Type="http://schemas.openxmlformats.org/officeDocument/2006/relationships/tags" Target="../tags/tag529.xml"/><Relationship Id="rId28" Type="http://schemas.openxmlformats.org/officeDocument/2006/relationships/tags" Target="../tags/tag528.xml"/><Relationship Id="rId27" Type="http://schemas.openxmlformats.org/officeDocument/2006/relationships/tags" Target="../tags/tag527.xml"/><Relationship Id="rId26" Type="http://schemas.openxmlformats.org/officeDocument/2006/relationships/tags" Target="../tags/tag526.xml"/><Relationship Id="rId25" Type="http://schemas.openxmlformats.org/officeDocument/2006/relationships/tags" Target="../tags/tag525.xml"/><Relationship Id="rId24" Type="http://schemas.openxmlformats.org/officeDocument/2006/relationships/tags" Target="../tags/tag524.xml"/><Relationship Id="rId23" Type="http://schemas.openxmlformats.org/officeDocument/2006/relationships/tags" Target="../tags/tag523.xml"/><Relationship Id="rId22" Type="http://schemas.openxmlformats.org/officeDocument/2006/relationships/tags" Target="../tags/tag522.xml"/><Relationship Id="rId21" Type="http://schemas.openxmlformats.org/officeDocument/2006/relationships/tags" Target="../tags/tag521.xml"/><Relationship Id="rId20" Type="http://schemas.openxmlformats.org/officeDocument/2006/relationships/tags" Target="../tags/tag520.xml"/><Relationship Id="rId2" Type="http://schemas.openxmlformats.org/officeDocument/2006/relationships/tags" Target="../tags/tag502.xml"/><Relationship Id="rId19" Type="http://schemas.openxmlformats.org/officeDocument/2006/relationships/tags" Target="../tags/tag519.xml"/><Relationship Id="rId18" Type="http://schemas.openxmlformats.org/officeDocument/2006/relationships/tags" Target="../tags/tag518.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45.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8.xml"/><Relationship Id="rId5" Type="http://schemas.openxmlformats.org/officeDocument/2006/relationships/themeOverride" Target="../theme/themeOverride33.xml"/><Relationship Id="rId4" Type="http://schemas.openxmlformats.org/officeDocument/2006/relationships/tags" Target="../tags/tag534.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5.xml"/><Relationship Id="rId5" Type="http://schemas.openxmlformats.org/officeDocument/2006/relationships/themeOverride" Target="../theme/themeOverride34.xml"/><Relationship Id="rId4" Type="http://schemas.openxmlformats.org/officeDocument/2006/relationships/tags" Target="../tags/tag537.xml"/><Relationship Id="rId3" Type="http://schemas.openxmlformats.org/officeDocument/2006/relationships/image" Target="../media/image23.png"/><Relationship Id="rId2" Type="http://schemas.openxmlformats.org/officeDocument/2006/relationships/tags" Target="../tags/tag536.xml"/><Relationship Id="rId1" Type="http://schemas.openxmlformats.org/officeDocument/2006/relationships/tags" Target="../tags/tag535.xml"/></Relationships>
</file>

<file path=ppt/slides/_rels/slide47.xml.rels><?xml version="1.0" encoding="UTF-8" standalone="yes"?>
<Relationships xmlns="http://schemas.openxmlformats.org/package/2006/relationships"><Relationship Id="rId9" Type="http://schemas.openxmlformats.org/officeDocument/2006/relationships/tags" Target="../tags/tag545.xml"/><Relationship Id="rId8" Type="http://schemas.openxmlformats.org/officeDocument/2006/relationships/tags" Target="../tags/tag544.xml"/><Relationship Id="rId7" Type="http://schemas.openxmlformats.org/officeDocument/2006/relationships/tags" Target="../tags/tag543.xml"/><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image" Target="../media/image24.png"/><Relationship Id="rId2" Type="http://schemas.openxmlformats.org/officeDocument/2006/relationships/tags" Target="../tags/tag539.xml"/><Relationship Id="rId13" Type="http://schemas.openxmlformats.org/officeDocument/2006/relationships/notesSlide" Target="../notesSlides/notesSlide28.xml"/><Relationship Id="rId12" Type="http://schemas.openxmlformats.org/officeDocument/2006/relationships/slideLayout" Target="../slideLayouts/slideLayout8.xml"/><Relationship Id="rId11" Type="http://schemas.openxmlformats.org/officeDocument/2006/relationships/themeOverride" Target="../theme/themeOverride35.xml"/><Relationship Id="rId10" Type="http://schemas.openxmlformats.org/officeDocument/2006/relationships/tags" Target="../tags/tag546.xml"/><Relationship Id="rId1" Type="http://schemas.openxmlformats.org/officeDocument/2006/relationships/tags" Target="../tags/tag538.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tags" Target="../tags/tag549.xml"/><Relationship Id="rId3" Type="http://schemas.openxmlformats.org/officeDocument/2006/relationships/image" Target="../media/image55.jpeg"/><Relationship Id="rId2" Type="http://schemas.openxmlformats.org/officeDocument/2006/relationships/tags" Target="../tags/tag548.xml"/><Relationship Id="rId1" Type="http://schemas.openxmlformats.org/officeDocument/2006/relationships/tags" Target="../tags/tag547.xml"/></Relationships>
</file>

<file path=ppt/slides/_rels/slide49.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image" Target="file:///C:\Users\D69LXP2\Desktop\400px_tools/pic_temp/pic_sup.png" TargetMode="External"/><Relationship Id="rId2" Type="http://schemas.openxmlformats.org/officeDocument/2006/relationships/image" Target="../media/image14.jpeg"/><Relationship Id="rId15" Type="http://schemas.openxmlformats.org/officeDocument/2006/relationships/slideLayout" Target="../slideLayouts/slideLayout19.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image" Target="../media/image56.png"/><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50.xml"/></Relationships>
</file>

<file path=ppt/slides/_rels/slide5.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7.xml"/></Relationships>
</file>

<file path=ppt/slides/_rels/slide50.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0" Type="http://schemas.openxmlformats.org/officeDocument/2006/relationships/slideLayout" Target="../slideLayouts/slideLayout4.xml"/><Relationship Id="rId2" Type="http://schemas.openxmlformats.org/officeDocument/2006/relationships/tags" Target="../tags/tag562.xml"/><Relationship Id="rId19" Type="http://schemas.openxmlformats.org/officeDocument/2006/relationships/tags" Target="../tags/tag579.xml"/><Relationship Id="rId18" Type="http://schemas.openxmlformats.org/officeDocument/2006/relationships/tags" Target="../tags/tag578.xml"/><Relationship Id="rId17" Type="http://schemas.openxmlformats.org/officeDocument/2006/relationships/tags" Target="../tags/tag577.xml"/><Relationship Id="rId16" Type="http://schemas.openxmlformats.org/officeDocument/2006/relationships/tags" Target="../tags/tag576.xml"/><Relationship Id="rId15" Type="http://schemas.openxmlformats.org/officeDocument/2006/relationships/tags" Target="../tags/tag575.xml"/><Relationship Id="rId14" Type="http://schemas.openxmlformats.org/officeDocument/2006/relationships/tags" Target="../tags/tag574.xml"/><Relationship Id="rId13" Type="http://schemas.openxmlformats.org/officeDocument/2006/relationships/tags" Target="../tags/tag573.xml"/><Relationship Id="rId12" Type="http://schemas.openxmlformats.org/officeDocument/2006/relationships/tags" Target="../tags/tag572.xml"/><Relationship Id="rId11" Type="http://schemas.openxmlformats.org/officeDocument/2006/relationships/tags" Target="../tags/tag571.xml"/><Relationship Id="rId10" Type="http://schemas.openxmlformats.org/officeDocument/2006/relationships/tags" Target="../tags/tag570.xml"/><Relationship Id="rId1" Type="http://schemas.openxmlformats.org/officeDocument/2006/relationships/tags" Target="../tags/tag561.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85.xml"/><Relationship Id="rId7" Type="http://schemas.openxmlformats.org/officeDocument/2006/relationships/image" Target="../media/image58.jpeg"/><Relationship Id="rId6" Type="http://schemas.openxmlformats.org/officeDocument/2006/relationships/tags" Target="../tags/tag584.xml"/><Relationship Id="rId5" Type="http://schemas.openxmlformats.org/officeDocument/2006/relationships/image" Target="../media/image57.jpeg"/><Relationship Id="rId4" Type="http://schemas.openxmlformats.org/officeDocument/2006/relationships/tags" Target="../tags/tag583.xml"/><Relationship Id="rId3" Type="http://schemas.openxmlformats.org/officeDocument/2006/relationships/tags" Target="../tags/tag582.xml"/><Relationship Id="rId2" Type="http://schemas.openxmlformats.org/officeDocument/2006/relationships/tags" Target="../tags/tag581.xml"/><Relationship Id="rId1" Type="http://schemas.openxmlformats.org/officeDocument/2006/relationships/tags" Target="../tags/tag580.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image" Target="../media/image60.jpeg"/><Relationship Id="rId4" Type="http://schemas.openxmlformats.org/officeDocument/2006/relationships/tags" Target="../tags/tag588.xml"/><Relationship Id="rId3" Type="http://schemas.openxmlformats.org/officeDocument/2006/relationships/image" Target="../media/image59.jpeg"/><Relationship Id="rId2" Type="http://schemas.openxmlformats.org/officeDocument/2006/relationships/tags" Target="../tags/tag587.xml"/><Relationship Id="rId1" Type="http://schemas.openxmlformats.org/officeDocument/2006/relationships/tags" Target="../tags/tag586.xml"/></Relationships>
</file>

<file path=ppt/slides/_rels/slide53.xml.rels><?xml version="1.0" encoding="UTF-8" standalone="yes"?>
<Relationships xmlns="http://schemas.openxmlformats.org/package/2006/relationships"><Relationship Id="rId9" Type="http://schemas.openxmlformats.org/officeDocument/2006/relationships/tags" Target="../tags/tag599.xml"/><Relationship Id="rId8" Type="http://schemas.openxmlformats.org/officeDocument/2006/relationships/tags" Target="../tags/tag598.xml"/><Relationship Id="rId7" Type="http://schemas.openxmlformats.org/officeDocument/2006/relationships/tags" Target="../tags/tag597.xml"/><Relationship Id="rId6" Type="http://schemas.openxmlformats.org/officeDocument/2006/relationships/image" Target="../media/image61.jpeg"/><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tags" Target="../tags/tag594.xml"/><Relationship Id="rId2" Type="http://schemas.openxmlformats.org/officeDocument/2006/relationships/tags" Target="../tags/tag593.xml"/><Relationship Id="rId10" Type="http://schemas.openxmlformats.org/officeDocument/2006/relationships/slideLayout" Target="../slideLayouts/slideLayout2.xml"/><Relationship Id="rId1" Type="http://schemas.openxmlformats.org/officeDocument/2006/relationships/tags" Target="../tags/tag592.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06.xml"/><Relationship Id="rId7" Type="http://schemas.openxmlformats.org/officeDocument/2006/relationships/image" Target="../media/image62.jpeg"/><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13.xml"/><Relationship Id="rId7" Type="http://schemas.openxmlformats.org/officeDocument/2006/relationships/image" Target="../media/image63.jpeg"/><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 Type="http://schemas.openxmlformats.org/officeDocument/2006/relationships/tags" Target="../tags/tag607.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19.xml"/><Relationship Id="rId6" Type="http://schemas.openxmlformats.org/officeDocument/2006/relationships/image" Target="../media/image64.jpeg"/><Relationship Id="rId5" Type="http://schemas.openxmlformats.org/officeDocument/2006/relationships/tags" Target="../tags/tag618.xml"/><Relationship Id="rId4" Type="http://schemas.openxmlformats.org/officeDocument/2006/relationships/tags" Target="../tags/tag617.xml"/><Relationship Id="rId3" Type="http://schemas.openxmlformats.org/officeDocument/2006/relationships/tags" Target="../tags/tag616.xml"/><Relationship Id="rId2" Type="http://schemas.openxmlformats.org/officeDocument/2006/relationships/tags" Target="../tags/tag615.xml"/><Relationship Id="rId1" Type="http://schemas.openxmlformats.org/officeDocument/2006/relationships/tags" Target="../tags/tag614.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image" Target="../media/image65.png"/><Relationship Id="rId1" Type="http://schemas.openxmlformats.org/officeDocument/2006/relationships/tags" Target="../tags/tag620.xm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630.xml"/><Relationship Id="rId7" Type="http://schemas.openxmlformats.org/officeDocument/2006/relationships/image" Target="../media/image68.GIF"/><Relationship Id="rId6" Type="http://schemas.openxmlformats.org/officeDocument/2006/relationships/image" Target="../media/image67.png"/><Relationship Id="rId5" Type="http://schemas.openxmlformats.org/officeDocument/2006/relationships/tags" Target="../tags/tag629.xml"/><Relationship Id="rId4" Type="http://schemas.openxmlformats.org/officeDocument/2006/relationships/image" Target="../media/image66.jpeg"/><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34.xml"/><Relationship Id="rId5" Type="http://schemas.openxmlformats.org/officeDocument/2006/relationships/image" Target="../media/image25.png"/><Relationship Id="rId4" Type="http://schemas.openxmlformats.org/officeDocument/2006/relationships/image" Target="../media/image27.png"/><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tags" Target="../tags/tag200.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641.xml"/><Relationship Id="rId7" Type="http://schemas.openxmlformats.org/officeDocument/2006/relationships/image" Target="../media/image69.jpeg"/><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647.xml"/><Relationship Id="rId6" Type="http://schemas.openxmlformats.org/officeDocument/2006/relationships/image" Target="../media/image70.jpeg"/><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s>
</file>

<file path=ppt/slides/_rels/slide62.xml.rels><?xml version="1.0" encoding="UTF-8" standalone="yes"?>
<Relationships xmlns="http://schemas.openxmlformats.org/package/2006/relationships"><Relationship Id="rId9" Type="http://schemas.openxmlformats.org/officeDocument/2006/relationships/tags" Target="../tags/tag656.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3" Type="http://schemas.openxmlformats.org/officeDocument/2006/relationships/slideLayout" Target="../slideLayouts/slideLayout8.xml"/><Relationship Id="rId12" Type="http://schemas.openxmlformats.org/officeDocument/2006/relationships/tags" Target="../tags/tag658.xml"/><Relationship Id="rId11" Type="http://schemas.openxmlformats.org/officeDocument/2006/relationships/image" Target="../media/image66.jpeg"/><Relationship Id="rId10" Type="http://schemas.openxmlformats.org/officeDocument/2006/relationships/tags" Target="../tags/tag657.xml"/><Relationship Id="rId1" Type="http://schemas.openxmlformats.org/officeDocument/2006/relationships/tags" Target="../tags/tag648.xml"/></Relationships>
</file>

<file path=ppt/slides/_rels/slide63.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662.xml"/><Relationship Id="rId4" Type="http://schemas.openxmlformats.org/officeDocument/2006/relationships/image" Target="../media/image71.GIF"/><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665.xml"/><Relationship Id="rId3" Type="http://schemas.openxmlformats.org/officeDocument/2006/relationships/image" Target="../media/image72.png"/><Relationship Id="rId2" Type="http://schemas.openxmlformats.org/officeDocument/2006/relationships/tags" Target="../tags/tag664.xml"/><Relationship Id="rId1" Type="http://schemas.openxmlformats.org/officeDocument/2006/relationships/tags" Target="../tags/tag663.xml"/></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671.xml"/><Relationship Id="rId6" Type="http://schemas.openxmlformats.org/officeDocument/2006/relationships/image" Target="../media/image73.jpeg"/><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66.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3" Type="http://schemas.openxmlformats.org/officeDocument/2006/relationships/slideLayout" Target="../slideLayouts/slideLayout8.xml"/><Relationship Id="rId12" Type="http://schemas.openxmlformats.org/officeDocument/2006/relationships/tags" Target="../tags/tag682.xml"/><Relationship Id="rId11" Type="http://schemas.openxmlformats.org/officeDocument/2006/relationships/image" Target="../media/image66.jpeg"/><Relationship Id="rId10" Type="http://schemas.openxmlformats.org/officeDocument/2006/relationships/tags" Target="../tags/tag681.xml"/><Relationship Id="rId1" Type="http://schemas.openxmlformats.org/officeDocument/2006/relationships/tags" Target="../tags/tag672.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685.xml"/><Relationship Id="rId3" Type="http://schemas.openxmlformats.org/officeDocument/2006/relationships/image" Target="../media/image74.png"/><Relationship Id="rId2" Type="http://schemas.openxmlformats.org/officeDocument/2006/relationships/tags" Target="../tags/tag684.xml"/><Relationship Id="rId1" Type="http://schemas.openxmlformats.org/officeDocument/2006/relationships/tags" Target="../tags/tag683.xml"/></Relationships>
</file>

<file path=ppt/slides/_rels/slide68.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688.xml"/><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tags" Target="../tags/tag687.xml"/><Relationship Id="rId1" Type="http://schemas.openxmlformats.org/officeDocument/2006/relationships/tags" Target="../tags/tag686.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691.xml"/><Relationship Id="rId7" Type="http://schemas.openxmlformats.org/officeDocument/2006/relationships/image" Target="../media/image81.jpeg"/><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GIF"/><Relationship Id="rId3" Type="http://schemas.openxmlformats.org/officeDocument/2006/relationships/image" Target="../media/image77.jpeg"/><Relationship Id="rId2" Type="http://schemas.openxmlformats.org/officeDocument/2006/relationships/tags" Target="../tags/tag690.xml"/><Relationship Id="rId1" Type="http://schemas.openxmlformats.org/officeDocument/2006/relationships/tags" Target="../tags/tag68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7.xml"/><Relationship Id="rId4" Type="http://schemas.openxmlformats.org/officeDocument/2006/relationships/tags" Target="../tags/tag203.xml"/><Relationship Id="rId3" Type="http://schemas.openxmlformats.org/officeDocument/2006/relationships/image" Target="../media/image23.png"/><Relationship Id="rId2" Type="http://schemas.openxmlformats.org/officeDocument/2006/relationships/tags" Target="../tags/tag202.xml"/><Relationship Id="rId1" Type="http://schemas.openxmlformats.org/officeDocument/2006/relationships/tags" Target="../tags/tag201.xml"/></Relationships>
</file>

<file path=ppt/slides/_rels/slide70.xml.rels><?xml version="1.0" encoding="UTF-8" standalone="yes"?>
<Relationships xmlns="http://schemas.openxmlformats.org/package/2006/relationships"><Relationship Id="rId9" Type="http://schemas.openxmlformats.org/officeDocument/2006/relationships/image" Target="../media/image82.png"/><Relationship Id="rId8" Type="http://schemas.openxmlformats.org/officeDocument/2006/relationships/tags" Target="../tags/tag698.xml"/><Relationship Id="rId7" Type="http://schemas.openxmlformats.org/officeDocument/2006/relationships/image" Target="../media/image27.png"/><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 Type="http://schemas.openxmlformats.org/officeDocument/2006/relationships/tags" Target="../tags/tag694.xml"/><Relationship Id="rId2" Type="http://schemas.openxmlformats.org/officeDocument/2006/relationships/tags" Target="../tags/tag693.xml"/><Relationship Id="rId12" Type="http://schemas.openxmlformats.org/officeDocument/2006/relationships/slideLayout" Target="../slideLayouts/slideLayout12.xml"/><Relationship Id="rId11" Type="http://schemas.openxmlformats.org/officeDocument/2006/relationships/tags" Target="../tags/tag699.xml"/><Relationship Id="rId10" Type="http://schemas.openxmlformats.org/officeDocument/2006/relationships/image" Target="file:///E:\400px_tools/pic_temp/pic_half_left.png" TargetMode="External"/><Relationship Id="rId1" Type="http://schemas.openxmlformats.org/officeDocument/2006/relationships/tags" Target="../tags/tag692.xml"/></Relationships>
</file>

<file path=ppt/slides/_rels/slide71.xml.rels><?xml version="1.0" encoding="UTF-8" standalone="yes"?>
<Relationships xmlns="http://schemas.openxmlformats.org/package/2006/relationships"><Relationship Id="rId9" Type="http://schemas.openxmlformats.org/officeDocument/2006/relationships/image" Target="../media/image82.png"/><Relationship Id="rId8" Type="http://schemas.openxmlformats.org/officeDocument/2006/relationships/tags" Target="../tags/tag706.xml"/><Relationship Id="rId7" Type="http://schemas.openxmlformats.org/officeDocument/2006/relationships/image" Target="../media/image27.png"/><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2" Type="http://schemas.openxmlformats.org/officeDocument/2006/relationships/slideLayout" Target="../slideLayouts/slideLayout12.xml"/><Relationship Id="rId11" Type="http://schemas.openxmlformats.org/officeDocument/2006/relationships/tags" Target="../tags/tag707.xml"/><Relationship Id="rId10" Type="http://schemas.openxmlformats.org/officeDocument/2006/relationships/image" Target="file:///E:\400px_tools/pic_temp/pic_half_left.png" TargetMode="External"/><Relationship Id="rId1" Type="http://schemas.openxmlformats.org/officeDocument/2006/relationships/tags" Target="../tags/tag700.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themeOverride" Target="../theme/themeOverride36.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image" Target="../media/image24.png"/><Relationship Id="rId2" Type="http://schemas.openxmlformats.org/officeDocument/2006/relationships/tags" Target="../tags/tag205.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hemeOverride" Target="../theme/themeOverride8.xml"/><Relationship Id="rId10" Type="http://schemas.openxmlformats.org/officeDocument/2006/relationships/tags" Target="../tags/tag212.xml"/><Relationship Id="rId1" Type="http://schemas.openxmlformats.org/officeDocument/2006/relationships/tags" Target="../tags/tag204.xml"/></Relationships>
</file>

<file path=ppt/slides/_rels/slide9.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26.png"/><Relationship Id="rId7" Type="http://schemas.openxmlformats.org/officeDocument/2006/relationships/image" Target="../media/image1.svg"/><Relationship Id="rId6" Type="http://schemas.openxmlformats.org/officeDocument/2006/relationships/image" Target="../media/image25.png"/><Relationship Id="rId5" Type="http://schemas.openxmlformats.org/officeDocument/2006/relationships/tags" Target="../tags/tag216.xml"/><Relationship Id="rId4" Type="http://schemas.openxmlformats.org/officeDocument/2006/relationships/image" Target="../media/image19.png"/><Relationship Id="rId3" Type="http://schemas.openxmlformats.org/officeDocument/2006/relationships/tags" Target="../tags/tag215.xml"/><Relationship Id="rId2" Type="http://schemas.openxmlformats.org/officeDocument/2006/relationships/tags" Target="../tags/tag214.xml"/><Relationship Id="rId13" Type="http://schemas.openxmlformats.org/officeDocument/2006/relationships/notesSlide" Target="../notesSlides/notesSlide9.xml"/><Relationship Id="rId12" Type="http://schemas.openxmlformats.org/officeDocument/2006/relationships/slideLayout" Target="../slideLayouts/slideLayout8.xml"/><Relationship Id="rId11" Type="http://schemas.openxmlformats.org/officeDocument/2006/relationships/themeOverride" Target="../theme/themeOverride9.xml"/><Relationship Id="rId10" Type="http://schemas.openxmlformats.org/officeDocument/2006/relationships/image" Target="../media/image27.png"/><Relationship Id="rId1" Type="http://schemas.openxmlformats.org/officeDocument/2006/relationships/tags" Target="../tags/tag2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03375" y="780639"/>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1. 思维的概念</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742259" y="78063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782320" y="2546350"/>
            <a:ext cx="5120005" cy="3076575"/>
          </a:xfrm>
          <a:prstGeom prst="rect">
            <a:avLst/>
          </a:prstGeom>
        </p:spPr>
        <p:txBody>
          <a:bodyPr wrap="square">
            <a:spAutoFit/>
          </a:bodyPr>
          <a:p>
            <a:pPr marR="0" lvl="0" indent="0" algn="l" defTabSz="914400" rtl="0" fontAlgn="base">
              <a:lnSpc>
                <a:spcPct val="130000"/>
              </a:lnSpc>
              <a:spcBef>
                <a:spcPts val="0"/>
              </a:spcBef>
              <a:spcAft>
                <a:spcPts val="0"/>
              </a:spcAft>
              <a:buClr>
                <a:schemeClr val="accent1"/>
              </a:buClr>
              <a:buSzTx/>
              <a:buFont typeface="Wingdings" panose="05000000000000000000" pitchFamily="2" charset="2"/>
              <a:buNone/>
              <a:defRPr/>
            </a:pPr>
            <a:r>
              <a:rPr lang="zh-CN" altLang="en-US" sz="2000" b="1" kern="0" noProof="0" dirty="0" smtClean="0">
                <a:ln>
                  <a:noFill/>
                </a:ln>
                <a:solidFill>
                  <a:srgbClr val="FF0000"/>
                </a:solidFill>
                <a:effectLst/>
                <a:uLnTx/>
                <a:uFillTx/>
                <a:latin typeface="宋体" panose="02010600030101010101" pitchFamily="2" charset="-122"/>
                <a:sym typeface="+mn-ea"/>
              </a:rPr>
              <a:t>思维</a:t>
            </a:r>
            <a:r>
              <a:rPr lang="zh-CN" altLang="en-US" sz="2000" b="1" kern="0" noProof="0" dirty="0" smtClean="0">
                <a:ln>
                  <a:noFill/>
                </a:ln>
                <a:effectLst/>
                <a:uLnTx/>
                <a:uFillTx/>
                <a:sym typeface="+mn-ea"/>
              </a:rPr>
              <a:t>是人脑对客观事物本质特征和内在规律性联系的间接的概括的反映。</a:t>
            </a:r>
            <a:endParaRPr kumimoji="0" lang="zh-CN" altLang="en-US" sz="20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30000"/>
              </a:lnSpc>
              <a:spcBef>
                <a:spcPct val="20000"/>
              </a:spcBef>
              <a:spcAft>
                <a:spcPts val="0"/>
              </a:spcAft>
              <a:buClr>
                <a:schemeClr val="accent1"/>
              </a:buClr>
              <a:buSzTx/>
              <a:buFont typeface="Wingdings" panose="05000000000000000000" pitchFamily="2" charset="2"/>
              <a:buChar char="l"/>
              <a:defRPr/>
            </a:pPr>
            <a:r>
              <a:rPr lang="zh-CN" altLang="en-US" sz="2000" b="1" kern="0" noProof="0" dirty="0" smtClean="0">
                <a:ln>
                  <a:noFill/>
                </a:ln>
                <a:effectLst>
                  <a:outerShdw blurRad="38100" dist="38100" dir="2700000" algn="tl">
                    <a:srgbClr val="C0C0C0"/>
                  </a:outerShdw>
                </a:effectLst>
                <a:uLnTx/>
                <a:uFillTx/>
                <a:latin typeface="宋体" panose="02010600030101010101" pitchFamily="2" charset="-122"/>
                <a:sym typeface="+mn-ea"/>
              </a:rPr>
              <a:t>思维是高级的认识活动，是智力的核心。</a:t>
            </a:r>
            <a:endPar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30000"/>
              </a:lnSpc>
              <a:spcBef>
                <a:spcPct val="20000"/>
              </a:spcBef>
              <a:spcAft>
                <a:spcPts val="0"/>
              </a:spcAft>
              <a:buClr>
                <a:schemeClr val="accent1"/>
              </a:buClr>
              <a:buSzTx/>
              <a:buFont typeface="Wingdings" panose="05000000000000000000" pitchFamily="2" charset="2"/>
              <a:buChar char="l"/>
              <a:defRPr/>
            </a:pPr>
            <a:r>
              <a:rPr lang="zh-CN" altLang="en-US" sz="2000" b="1" kern="0" noProof="0" dirty="0" smtClean="0">
                <a:ln>
                  <a:noFill/>
                </a:ln>
                <a:solidFill>
                  <a:srgbClr val="FF3300"/>
                </a:solidFill>
                <a:effectLst/>
                <a:uLnTx/>
                <a:uFillTx/>
                <a:latin typeface="宋体" panose="02010600030101010101" pitchFamily="2" charset="-122"/>
                <a:sym typeface="+mn-ea"/>
              </a:rPr>
              <a:t>感知觉：</a:t>
            </a:r>
            <a:r>
              <a:rPr lang="zh-CN" altLang="en-US" sz="2000" b="1" kern="0" noProof="0" dirty="0" smtClean="0">
                <a:ln>
                  <a:noFill/>
                </a:ln>
                <a:solidFill>
                  <a:srgbClr val="336600"/>
                </a:solidFill>
                <a:effectLst/>
                <a:uLnTx/>
                <a:uFillTx/>
                <a:latin typeface="宋体" panose="02010600030101010101" pitchFamily="2" charset="-122"/>
                <a:sym typeface="+mn-ea"/>
              </a:rPr>
              <a:t>是</a:t>
            </a:r>
            <a:r>
              <a:rPr lang="zh-CN" altLang="en-US" sz="2000" b="1" kern="0" noProof="0" dirty="0" smtClean="0">
                <a:ln>
                  <a:noFill/>
                </a:ln>
                <a:effectLst/>
                <a:uLnTx/>
                <a:uFillTx/>
                <a:latin typeface="宋体" panose="02010600030101010101" pitchFamily="2" charset="-122"/>
                <a:sym typeface="+mn-ea"/>
              </a:rPr>
              <a:t>人脑对客观事物的</a:t>
            </a:r>
            <a:r>
              <a:rPr lang="zh-CN" altLang="en-US" sz="2000" b="1" u="sng" kern="0" noProof="0" dirty="0" smtClean="0">
                <a:ln>
                  <a:noFill/>
                </a:ln>
                <a:solidFill>
                  <a:srgbClr val="FF0000"/>
                </a:solidFill>
                <a:effectLst/>
                <a:uLnTx/>
                <a:uFillTx/>
                <a:latin typeface="宋体" panose="02010600030101010101" pitchFamily="2" charset="-122"/>
                <a:sym typeface="+mn-ea"/>
              </a:rPr>
              <a:t>直接</a:t>
            </a:r>
            <a:r>
              <a:rPr lang="zh-CN" altLang="en-US" sz="2000" b="1" kern="0" noProof="0" dirty="0" smtClean="0">
                <a:ln>
                  <a:noFill/>
                </a:ln>
                <a:effectLst/>
                <a:uLnTx/>
                <a:uFillTx/>
                <a:latin typeface="宋体" panose="02010600030101010101" pitchFamily="2" charset="-122"/>
                <a:sym typeface="+mn-ea"/>
              </a:rPr>
              <a:t>反应</a:t>
            </a:r>
            <a:r>
              <a:rPr lang="zh-CN" altLang="en-US" sz="2000" b="1" kern="0" noProof="0" dirty="0" smtClean="0">
                <a:ln>
                  <a:noFill/>
                </a:ln>
                <a:solidFill>
                  <a:srgbClr val="006600"/>
                </a:solidFill>
                <a:effectLst/>
                <a:uLnTx/>
                <a:uFillTx/>
                <a:latin typeface="宋体" panose="02010600030101010101" pitchFamily="2" charset="-122"/>
                <a:sym typeface="+mn-ea"/>
              </a:rPr>
              <a:t>；</a:t>
            </a:r>
            <a:r>
              <a:rPr lang="zh-CN" altLang="en-US" sz="2000" b="1" kern="0" noProof="0" dirty="0" smtClean="0">
                <a:ln>
                  <a:noFill/>
                </a:ln>
                <a:solidFill>
                  <a:srgbClr val="FF0000"/>
                </a:solidFill>
                <a:effectLst/>
                <a:uLnTx/>
                <a:uFillTx/>
                <a:latin typeface="宋体" panose="02010600030101010101" pitchFamily="2" charset="-122"/>
                <a:sym typeface="+mn-ea"/>
              </a:rPr>
              <a:t>个别事物及属性</a:t>
            </a:r>
            <a:r>
              <a:rPr lang="zh-CN" altLang="en-US" sz="2000" b="1" kern="0" noProof="0" dirty="0" smtClean="0">
                <a:ln>
                  <a:noFill/>
                </a:ln>
                <a:effectLst/>
                <a:uLnTx/>
                <a:uFillTx/>
                <a:latin typeface="宋体" panose="02010600030101010101" pitchFamily="2" charset="-122"/>
                <a:sym typeface="+mn-ea"/>
              </a:rPr>
              <a:t>的反映。</a:t>
            </a:r>
            <a:endParaRPr kumimoji="0" lang="zh-CN" altLang="en-US" sz="2000" b="1"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130000"/>
              </a:lnSpc>
              <a:spcBef>
                <a:spcPct val="20000"/>
              </a:spcBef>
              <a:spcAft>
                <a:spcPts val="0"/>
              </a:spcAft>
              <a:buClr>
                <a:schemeClr val="accent1"/>
              </a:buClr>
              <a:buSzTx/>
              <a:buFont typeface="Wingdings" panose="05000000000000000000" pitchFamily="2" charset="2"/>
              <a:buChar char="l"/>
              <a:defRPr/>
            </a:pPr>
            <a:r>
              <a:rPr lang="zh-CN" altLang="en-US" sz="2000" b="1" kern="0" noProof="0" dirty="0" smtClean="0">
                <a:ln>
                  <a:noFill/>
                </a:ln>
                <a:solidFill>
                  <a:srgbClr val="FF3300"/>
                </a:solidFill>
                <a:effectLst/>
                <a:uLnTx/>
                <a:uFillTx/>
                <a:latin typeface="宋体" panose="02010600030101010101" pitchFamily="2" charset="-122"/>
                <a:sym typeface="+mn-ea"/>
              </a:rPr>
              <a:t>思维：</a:t>
            </a:r>
            <a:r>
              <a:rPr lang="zh-CN" altLang="en-US" sz="2000" b="1" kern="0" noProof="0" dirty="0" smtClean="0">
                <a:ln>
                  <a:noFill/>
                </a:ln>
                <a:effectLst/>
                <a:uLnTx/>
                <a:uFillTx/>
                <a:latin typeface="宋体" panose="02010600030101010101" pitchFamily="2" charset="-122"/>
                <a:sym typeface="+mn-ea"/>
              </a:rPr>
              <a:t>是人脑对客观事物的</a:t>
            </a:r>
            <a:r>
              <a:rPr lang="zh-CN" altLang="en-US" sz="2000" b="1" u="sng" kern="0" noProof="0" dirty="0" smtClean="0">
                <a:ln>
                  <a:noFill/>
                </a:ln>
                <a:solidFill>
                  <a:srgbClr val="FF0000"/>
                </a:solidFill>
                <a:effectLst/>
                <a:uLnTx/>
                <a:uFillTx/>
                <a:latin typeface="宋体" panose="02010600030101010101" pitchFamily="2" charset="-122"/>
                <a:sym typeface="+mn-ea"/>
              </a:rPr>
              <a:t>间接</a:t>
            </a:r>
            <a:r>
              <a:rPr lang="zh-CN" altLang="en-US" sz="2000" b="1" kern="0" noProof="0" dirty="0" smtClean="0">
                <a:ln>
                  <a:noFill/>
                </a:ln>
                <a:effectLst/>
                <a:uLnTx/>
                <a:uFillTx/>
                <a:latin typeface="宋体" panose="02010600030101010101" pitchFamily="2" charset="-122"/>
                <a:sym typeface="+mn-ea"/>
              </a:rPr>
              <a:t>反应；是对</a:t>
            </a:r>
            <a:r>
              <a:rPr lang="zh-CN" altLang="en-US" sz="2000" b="1" kern="0" noProof="0" dirty="0" smtClean="0">
                <a:ln>
                  <a:noFill/>
                </a:ln>
                <a:solidFill>
                  <a:srgbClr val="FF0000"/>
                </a:solidFill>
                <a:effectLst/>
                <a:uLnTx/>
                <a:uFillTx/>
                <a:latin typeface="宋体" panose="02010600030101010101" pitchFamily="2" charset="-122"/>
                <a:sym typeface="+mn-ea"/>
              </a:rPr>
              <a:t>一类事物及内在规律性</a:t>
            </a:r>
            <a:r>
              <a:rPr lang="zh-CN" altLang="en-US" sz="2000" b="1" kern="0" noProof="0" dirty="0" smtClean="0">
                <a:ln>
                  <a:noFill/>
                </a:ln>
                <a:effectLst/>
                <a:uLnTx/>
                <a:uFillTx/>
                <a:latin typeface="宋体" panose="02010600030101010101" pitchFamily="2" charset="-122"/>
                <a:sym typeface="+mn-ea"/>
              </a:rPr>
              <a:t>的反映</a:t>
            </a:r>
            <a:r>
              <a:rPr lang="zh-CN" altLang="en-US" sz="2000" b="1" kern="0" noProof="0" dirty="0" smtClean="0">
                <a:ln>
                  <a:noFill/>
                </a:ln>
                <a:solidFill>
                  <a:srgbClr val="006600"/>
                </a:solidFill>
                <a:effectLst/>
                <a:uLnTx/>
                <a:uFillTx/>
                <a:latin typeface="宋体" panose="02010600030101010101" pitchFamily="2" charset="-122"/>
                <a:sym typeface="+mn-ea"/>
              </a:rPr>
              <a:t>。</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92580" y="603390"/>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2. 思维的特征</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31464" y="60855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文本框 1"/>
          <p:cNvSpPr txBox="1"/>
          <p:nvPr/>
        </p:nvSpPr>
        <p:spPr>
          <a:xfrm>
            <a:off x="6037580" y="2729230"/>
            <a:ext cx="4814570" cy="2317750"/>
          </a:xfrm>
          <a:prstGeom prst="rect">
            <a:avLst/>
          </a:prstGeom>
          <a:noFill/>
        </p:spPr>
        <p:txBody>
          <a:bodyPr wrap="square" rtlCol="0" anchor="t">
            <a:spAutoFit/>
          </a:bodyPr>
          <a:p>
            <a:pPr indent="0" algn="just" fontAlgn="auto">
              <a:lnSpc>
                <a:spcPct val="130000"/>
              </a:lnSpc>
              <a:spcBef>
                <a:spcPts val="0"/>
              </a:spcBef>
              <a:spcAft>
                <a:spcPts val="600"/>
              </a:spcAft>
            </a:pPr>
            <a:r>
              <a:rPr lang="zh-CN"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dirty="0">
                <a:latin typeface="微软雅黑" panose="020B0503020204020204" charset="-122"/>
                <a:ea typeface="微软雅黑" panose="020B0503020204020204" charset="-122"/>
                <a:cs typeface="微软雅黑" panose="020B0503020204020204" charset="-122"/>
                <a:sym typeface="+mn-ea"/>
              </a:rPr>
              <a:t>1</a:t>
            </a:r>
            <a:r>
              <a:rPr lang="zh-CN" altLang="en-US" sz="2400" b="1" dirty="0">
                <a:latin typeface="微软雅黑" panose="020B0503020204020204" charset="-122"/>
                <a:ea typeface="微软雅黑" panose="020B0503020204020204" charset="-122"/>
                <a:cs typeface="微软雅黑" panose="020B0503020204020204" charset="-122"/>
                <a:sym typeface="+mn-ea"/>
              </a:rPr>
              <a:t>）思维的间接性</a:t>
            </a:r>
            <a:r>
              <a:rPr lang="zh-CN" altLang="en-US" b="1" dirty="0">
                <a:sym typeface="+mn-ea"/>
              </a:rPr>
              <a:t>  </a:t>
            </a:r>
            <a:r>
              <a:rPr lang="en-US" altLang="zh-CN" b="1" dirty="0">
                <a:sym typeface="+mn-ea"/>
              </a:rPr>
              <a:t>P58</a:t>
            </a:r>
            <a:endParaRPr lang="en-US" altLang="zh-CN" b="1" dirty="0">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b="1" dirty="0">
                <a:sym typeface="+mn-ea"/>
              </a:rPr>
              <a:t>思维是人脑对客观事物的</a:t>
            </a:r>
            <a:r>
              <a:rPr lang="zh-CN" altLang="en-US" b="1" u="sng" dirty="0">
                <a:solidFill>
                  <a:srgbClr val="FF0000"/>
                </a:solidFill>
                <a:sym typeface="+mn-ea"/>
              </a:rPr>
              <a:t>间接</a:t>
            </a:r>
            <a:r>
              <a:rPr lang="zh-CN" altLang="en-US" b="1" dirty="0">
                <a:sym typeface="+mn-ea"/>
              </a:rPr>
              <a:t>反应。</a:t>
            </a:r>
            <a:endParaRPr lang="zh-CN" altLang="en-US" b="1" dirty="0">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b="1" dirty="0">
                <a:sym typeface="+mn-ea"/>
              </a:rPr>
              <a:t>感觉</a:t>
            </a:r>
            <a:r>
              <a:rPr lang="en-US" altLang="zh-CN" b="1" dirty="0">
                <a:sym typeface="+mn-ea"/>
              </a:rPr>
              <a:t>:</a:t>
            </a:r>
            <a:r>
              <a:rPr lang="zh-CN" altLang="en-US" b="1" dirty="0">
                <a:solidFill>
                  <a:srgbClr val="FF3300"/>
                </a:solidFill>
                <a:sym typeface="+mn-ea"/>
              </a:rPr>
              <a:t>颜色鲜艳、芳香扑鼻。</a:t>
            </a:r>
            <a:endParaRPr lang="zh-CN" altLang="en-US" b="1" dirty="0">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b="1" dirty="0">
                <a:sym typeface="+mn-ea"/>
              </a:rPr>
              <a:t>知觉</a:t>
            </a:r>
            <a:r>
              <a:rPr lang="en-US" altLang="zh-CN" b="1" dirty="0">
                <a:sym typeface="+mn-ea"/>
              </a:rPr>
              <a:t>:</a:t>
            </a:r>
            <a:r>
              <a:rPr lang="zh-CN" altLang="en-US" b="1" dirty="0">
                <a:solidFill>
                  <a:srgbClr val="FF3300"/>
                </a:solidFill>
                <a:sym typeface="+mn-ea"/>
              </a:rPr>
              <a:t>鲜花非常美丽。</a:t>
            </a:r>
            <a:endParaRPr lang="zh-CN" altLang="en-US" b="1" dirty="0">
              <a:solidFill>
                <a:srgbClr val="FF3300"/>
              </a:solidFill>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b="1" dirty="0">
                <a:sym typeface="+mn-ea"/>
              </a:rPr>
              <a:t>思维</a:t>
            </a:r>
            <a:r>
              <a:rPr lang="en-US" altLang="zh-CN" b="1" dirty="0">
                <a:sym typeface="+mn-ea"/>
              </a:rPr>
              <a:t>:</a:t>
            </a:r>
            <a:r>
              <a:rPr lang="zh-CN" altLang="en-US" b="1" dirty="0">
                <a:solidFill>
                  <a:srgbClr val="FF3300"/>
                </a:solidFill>
                <a:sym typeface="+mn-ea"/>
              </a:rPr>
              <a:t>根据思维推断春天来了。</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
          <p:cNvSpPr/>
          <p:nvPr>
            <p:custDataLst>
              <p:tags r:id="rId1"/>
            </p:custDataLst>
          </p:nvPr>
        </p:nvSpPr>
        <p:spPr>
          <a:xfrm rot="20955541" flipH="1">
            <a:off x="-4171621" y="544821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2"/>
            </p:custDataLst>
          </p:nvPr>
        </p:nvSpPr>
        <p:spPr>
          <a:xfrm>
            <a:off x="947420" y="1797050"/>
            <a:ext cx="10290810" cy="1367155"/>
          </a:xfrm>
          <a:prstGeom prst="rect">
            <a:avLst/>
          </a:prstGeom>
        </p:spPr>
        <p:txBody>
          <a:bodyPr wrap="square">
            <a:spAutoFit/>
          </a:bodyPr>
          <a:p>
            <a:pPr indent="0" algn="just" fontAlgn="auto">
              <a:lnSpc>
                <a:spcPct val="130000"/>
              </a:lnSpc>
              <a:spcBef>
                <a:spcPts val="0"/>
              </a:spcBef>
              <a:spcAft>
                <a:spcPts val="600"/>
              </a:spcAft>
              <a:buNone/>
            </a:pPr>
            <a:r>
              <a:rPr lang="zh-CN" sz="2400" b="1" dirty="0">
                <a:latin typeface="微软雅黑" panose="020B0503020204020204" charset="-122"/>
                <a:ea typeface="微软雅黑" panose="020B0503020204020204" charset="-122"/>
                <a:cs typeface="微软雅黑" panose="020B0503020204020204" charset="-122"/>
                <a:sym typeface="+mn-ea"/>
              </a:rPr>
              <a:t>（</a:t>
            </a:r>
            <a:r>
              <a:rPr lang="en-US" altLang="zh-CN" sz="2400" b="1" dirty="0">
                <a:latin typeface="微软雅黑" panose="020B0503020204020204" charset="-122"/>
                <a:ea typeface="微软雅黑" panose="020B0503020204020204" charset="-122"/>
                <a:cs typeface="微软雅黑" panose="020B0503020204020204" charset="-122"/>
                <a:sym typeface="+mn-ea"/>
              </a:rPr>
              <a:t>2</a:t>
            </a:r>
            <a:r>
              <a:rPr lang="zh-CN" altLang="en-US" sz="2400" b="1" dirty="0">
                <a:latin typeface="微软雅黑" panose="020B0503020204020204" charset="-122"/>
                <a:ea typeface="微软雅黑" panose="020B0503020204020204" charset="-122"/>
                <a:cs typeface="微软雅黑" panose="020B0503020204020204" charset="-122"/>
                <a:sym typeface="+mn-ea"/>
              </a:rPr>
              <a:t>）思维的概括性</a:t>
            </a:r>
            <a:r>
              <a:rPr lang="zh-CN" altLang="en-US" sz="2000" b="1" dirty="0">
                <a:ea typeface="黑体" panose="02010609060101010101" charset="-122"/>
                <a:sym typeface="+mn-ea"/>
              </a:rPr>
              <a:t>  </a:t>
            </a:r>
            <a:r>
              <a:rPr lang="en-US" altLang="zh-CN" sz="2000" b="1" dirty="0">
                <a:ea typeface="黑体" panose="02010609060101010101" charset="-122"/>
                <a:sym typeface="+mn-ea"/>
              </a:rPr>
              <a:t>P58</a:t>
            </a:r>
            <a:endParaRPr lang="zh-CN" altLang="en-US" sz="2000" b="1" dirty="0">
              <a:solidFill>
                <a:srgbClr val="FF3300"/>
              </a:solidFill>
              <a:ea typeface="黑体" panose="02010609060101010101" charset="-122"/>
              <a:sym typeface="+mn-ea"/>
            </a:endParaRPr>
          </a:p>
          <a:p>
            <a:pPr indent="457200" algn="just" fontAlgn="auto">
              <a:lnSpc>
                <a:spcPct val="130000"/>
              </a:lnSpc>
              <a:spcBef>
                <a:spcPts val="0"/>
              </a:spcBef>
              <a:spcAft>
                <a:spcPts val="600"/>
              </a:spcAft>
              <a:buNone/>
              <a:extLst>
                <a:ext uri="{35155182-B16C-46BC-9424-99874614C6A1}">
                  <wpsdc:indentchars xmlns:wpsdc="http://www.wps.cn/officeDocument/2017/drawingmlCustomData" val="200" checksum="59296752"/>
                </a:ext>
              </a:extLst>
            </a:pPr>
            <a:r>
              <a:rPr lang="zh-CN" altLang="en-US" b="1" dirty="0">
                <a:ea typeface="黑体" panose="02010609060101010101" charset="-122"/>
                <a:sym typeface="+mn-ea"/>
              </a:rPr>
              <a:t>所谓思维的概括性是指，思维能</a:t>
            </a:r>
            <a:r>
              <a:rPr lang="zh-CN" altLang="en-US" b="1" dirty="0">
                <a:solidFill>
                  <a:srgbClr val="FF0000"/>
                </a:solidFill>
                <a:ea typeface="黑体" panose="02010609060101010101" charset="-122"/>
                <a:sym typeface="+mn-ea"/>
              </a:rPr>
              <a:t>反映一类事物的本质和事物之间的规律性的联系</a:t>
            </a:r>
            <a:r>
              <a:rPr lang="zh-CN" altLang="en-US" b="1" dirty="0">
                <a:ea typeface="黑体" panose="02010609060101010101" charset="-122"/>
                <a:sym typeface="+mn-ea"/>
              </a:rPr>
              <a:t>。表现为思维反映的是一类事物所具有的共性，反映的是事物之间普遍的、必然的联系。</a:t>
            </a:r>
            <a:endParaRPr lang="zh-CN" altLang="en-US" b="1" dirty="0">
              <a:ea typeface="黑体" panose="02010609060101010101" charset="-122"/>
              <a:sym typeface="+mn-ea"/>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1592580" y="603390"/>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2. 思维的特征</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3" name="图形 15"/>
          <p:cNvPicPr>
            <a:picLocks noChangeAspect="1"/>
          </p:cNvPicPr>
          <p:nvPr/>
        </p:nvPicPr>
        <p:blipFill>
          <a:blip r:embed="rId5"/>
          <a:stretch>
            <a:fillRect/>
          </a:stretch>
        </p:blipFill>
        <p:spPr>
          <a:xfrm>
            <a:off x="731464" y="608554"/>
            <a:ext cx="861262" cy="745322"/>
          </a:xfrm>
          <a:prstGeom prst="rect">
            <a:avLst/>
          </a:prstGeom>
          <a:effectLst>
            <a:outerShdw blurRad="25400" dist="25400" dir="8100000" algn="tr" rotWithShape="0">
              <a:prstClr val="black">
                <a:alpha val="40000"/>
              </a:prstClr>
            </a:outerShdw>
          </a:effectLst>
        </p:spPr>
      </p:pic>
      <p:pic>
        <p:nvPicPr>
          <p:cNvPr id="11267" name="Picture 3" descr="2"/>
          <p:cNvPicPr/>
          <p:nvPr>
            <p:ph idx="1"/>
          </p:nvPr>
        </p:nvPicPr>
        <p:blipFill>
          <a:blip r:embed="rId6"/>
          <a:srcRect/>
          <a:stretch>
            <a:fillRect/>
          </a:stretch>
        </p:blipFill>
        <p:spPr>
          <a:xfrm>
            <a:off x="2899093" y="3523615"/>
            <a:ext cx="900000" cy="540000"/>
          </a:xfrm>
        </p:spPr>
      </p:pic>
      <p:pic>
        <p:nvPicPr>
          <p:cNvPr id="11268" name="Picture 4" descr="9"/>
          <p:cNvPicPr/>
          <p:nvPr/>
        </p:nvPicPr>
        <p:blipFill>
          <a:blip r:embed="rId7"/>
          <a:stretch>
            <a:fillRect/>
          </a:stretch>
        </p:blipFill>
        <p:spPr>
          <a:xfrm>
            <a:off x="5681233" y="3523615"/>
            <a:ext cx="935990" cy="540000"/>
          </a:xfrm>
          <a:prstGeom prst="rect">
            <a:avLst/>
          </a:prstGeom>
          <a:noFill/>
          <a:ln w="9525">
            <a:noFill/>
          </a:ln>
        </p:spPr>
      </p:pic>
      <p:pic>
        <p:nvPicPr>
          <p:cNvPr id="11269" name="Picture 5" descr="1"/>
          <p:cNvPicPr/>
          <p:nvPr/>
        </p:nvPicPr>
        <p:blipFill>
          <a:blip r:embed="rId8"/>
          <a:stretch>
            <a:fillRect/>
          </a:stretch>
        </p:blipFill>
        <p:spPr>
          <a:xfrm>
            <a:off x="8317753" y="3523615"/>
            <a:ext cx="791845" cy="540000"/>
          </a:xfrm>
          <a:prstGeom prst="rect">
            <a:avLst/>
          </a:prstGeom>
          <a:noFill/>
          <a:ln w="9525">
            <a:noFill/>
          </a:ln>
        </p:spPr>
      </p:pic>
      <p:pic>
        <p:nvPicPr>
          <p:cNvPr id="11270" name="Picture 6" descr="8"/>
          <p:cNvPicPr>
            <a:picLocks noChangeAspect="1"/>
          </p:cNvPicPr>
          <p:nvPr/>
        </p:nvPicPr>
        <p:blipFill>
          <a:blip r:embed="rId9"/>
          <a:stretch>
            <a:fillRect/>
          </a:stretch>
        </p:blipFill>
        <p:spPr>
          <a:xfrm>
            <a:off x="5171440" y="4453255"/>
            <a:ext cx="5173980" cy="539750"/>
          </a:xfrm>
          <a:prstGeom prst="rect">
            <a:avLst/>
          </a:prstGeom>
          <a:noFill/>
          <a:ln w="9525">
            <a:noFill/>
          </a:ln>
        </p:spPr>
      </p:pic>
      <p:pic>
        <p:nvPicPr>
          <p:cNvPr id="11271" name="Picture 7" descr="4"/>
          <p:cNvPicPr/>
          <p:nvPr/>
        </p:nvPicPr>
        <p:blipFill>
          <a:blip r:embed="rId10"/>
          <a:stretch>
            <a:fillRect/>
          </a:stretch>
        </p:blipFill>
        <p:spPr>
          <a:xfrm>
            <a:off x="1132205" y="4453255"/>
            <a:ext cx="3276000" cy="540000"/>
          </a:xfrm>
          <a:prstGeom prst="rect">
            <a:avLst/>
          </a:prstGeom>
          <a:noFill/>
          <a:ln w="9525">
            <a:noFill/>
          </a:ln>
        </p:spPr>
      </p:pic>
      <p:pic>
        <p:nvPicPr>
          <p:cNvPr id="11272" name="Picture 8" descr="3"/>
          <p:cNvPicPr>
            <a:picLocks noChangeAspect="1"/>
          </p:cNvPicPr>
          <p:nvPr/>
        </p:nvPicPr>
        <p:blipFill>
          <a:blip r:embed="rId11"/>
          <a:stretch>
            <a:fillRect/>
          </a:stretch>
        </p:blipFill>
        <p:spPr>
          <a:xfrm>
            <a:off x="1132840" y="5363845"/>
            <a:ext cx="1234845" cy="612000"/>
          </a:xfrm>
          <a:prstGeom prst="rect">
            <a:avLst/>
          </a:prstGeom>
          <a:noFill/>
          <a:ln w="9525">
            <a:noFill/>
          </a:ln>
        </p:spPr>
      </p:pic>
      <p:pic>
        <p:nvPicPr>
          <p:cNvPr id="11273" name="Picture 9" descr="0"/>
          <p:cNvPicPr>
            <a:picLocks noChangeAspect="1"/>
          </p:cNvPicPr>
          <p:nvPr/>
        </p:nvPicPr>
        <p:blipFill>
          <a:blip r:embed="rId12"/>
          <a:stretch>
            <a:fillRect/>
          </a:stretch>
        </p:blipFill>
        <p:spPr>
          <a:xfrm>
            <a:off x="3073400" y="5133975"/>
            <a:ext cx="5444743" cy="1008000"/>
          </a:xfrm>
          <a:prstGeom prst="rect">
            <a:avLst/>
          </a:prstGeom>
          <a:noFill/>
          <a:ln w="9525">
            <a:noFill/>
          </a:ln>
        </p:spPr>
      </p:pic>
      <p:sp>
        <p:nvSpPr>
          <p:cNvPr id="11274" name="Rectangle 10"/>
          <p:cNvSpPr>
            <a:spLocks noChangeArrowheads="1"/>
          </p:cNvSpPr>
          <p:nvPr/>
        </p:nvSpPr>
        <p:spPr bwMode="auto">
          <a:xfrm>
            <a:off x="8517890" y="5380355"/>
            <a:ext cx="3200400" cy="579438"/>
          </a:xfrm>
          <a:prstGeom prst="rect">
            <a:avLst/>
          </a:prstGeom>
          <a:noFill/>
          <a:ln w="9525">
            <a:noFill/>
            <a:miter lim="800000"/>
          </a:ln>
          <a:effec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概括为</a:t>
            </a: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rPr>
              <a:t>交通工具</a:t>
            </a:r>
            <a:endPar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Tahoma" panose="020B0604030504040204" pitchFamily="34" charset="0"/>
              <a:ea typeface="宋体" panose="02010600030101010101" pitchFamily="2" charset="-122"/>
              <a:cs typeface="+mn-cs"/>
            </a:endParaRPr>
          </a:p>
        </p:txBody>
      </p:sp>
      <p:sp>
        <p:nvSpPr>
          <p:cNvPr id="4" name="文本框 3"/>
          <p:cNvSpPr txBox="1"/>
          <p:nvPr/>
        </p:nvSpPr>
        <p:spPr>
          <a:xfrm>
            <a:off x="2820670" y="6230620"/>
            <a:ext cx="7998460" cy="368300"/>
          </a:xfrm>
          <a:prstGeom prst="rect">
            <a:avLst/>
          </a:prstGeom>
          <a:noFill/>
        </p:spPr>
        <p:txBody>
          <a:bodyPr wrap="none" rtlCol="0" anchor="t">
            <a:spAutoFit/>
          </a:bodyPr>
          <a:p>
            <a:r>
              <a:rPr lang="zh-CN" altLang="en-US" b="1" dirty="0">
                <a:solidFill>
                  <a:srgbClr val="FF0000"/>
                </a:solidFill>
                <a:ea typeface="楷体_GB2312" panose="02010609030101010101" pitchFamily="49" charset="-122"/>
                <a:sym typeface="+mn-ea"/>
              </a:rPr>
              <a:t>又如：</a:t>
            </a:r>
            <a:r>
              <a:rPr lang="zh-CN" altLang="en-US" b="1" dirty="0">
                <a:solidFill>
                  <a:srgbClr val="000000"/>
                </a:solidFill>
                <a:ea typeface="楷体_GB2312" panose="02010609030101010101" pitchFamily="49" charset="-122"/>
                <a:sym typeface="+mn-ea"/>
              </a:rPr>
              <a:t>不管男人女人，大人小孩，中国人外国人，好人坏人都概括为“人”。</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checkerboard(across)">
                                      <p:cBhvr>
                                        <p:cTn id="12" dur="5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268"/>
                                        </p:tgtEl>
                                        <p:attrNameLst>
                                          <p:attrName>style.visibility</p:attrName>
                                        </p:attrNameLst>
                                      </p:cBhvr>
                                      <p:to>
                                        <p:strVal val="visible"/>
                                      </p:to>
                                    </p:set>
                                    <p:animEffect transition="in" filter="checkerboard(across)">
                                      <p:cBhvr>
                                        <p:cTn id="17" dur="500"/>
                                        <p:tgtEl>
                                          <p:spTgt spid="1126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1269"/>
                                        </p:tgtEl>
                                        <p:attrNameLst>
                                          <p:attrName>style.visibility</p:attrName>
                                        </p:attrNameLst>
                                      </p:cBhvr>
                                      <p:to>
                                        <p:strVal val="visible"/>
                                      </p:to>
                                    </p:set>
                                    <p:animEffect transition="in" filter="checkerboard(across)">
                                      <p:cBhvr>
                                        <p:cTn id="22" dur="500"/>
                                        <p:tgtEl>
                                          <p:spTgt spid="1126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1271"/>
                                        </p:tgtEl>
                                        <p:attrNameLst>
                                          <p:attrName>style.visibility</p:attrName>
                                        </p:attrNameLst>
                                      </p:cBhvr>
                                      <p:to>
                                        <p:strVal val="visible"/>
                                      </p:to>
                                    </p:set>
                                    <p:animEffect transition="in" filter="checkerboard(across)">
                                      <p:cBhvr>
                                        <p:cTn id="27" dur="500"/>
                                        <p:tgtEl>
                                          <p:spTgt spid="1127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1270"/>
                                        </p:tgtEl>
                                        <p:attrNameLst>
                                          <p:attrName>style.visibility</p:attrName>
                                        </p:attrNameLst>
                                      </p:cBhvr>
                                      <p:to>
                                        <p:strVal val="visible"/>
                                      </p:to>
                                    </p:set>
                                    <p:animEffect transition="in" filter="checkerboard(across)">
                                      <p:cBhvr>
                                        <p:cTn id="32" dur="500"/>
                                        <p:tgtEl>
                                          <p:spTgt spid="1127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1272"/>
                                        </p:tgtEl>
                                        <p:attrNameLst>
                                          <p:attrName>style.visibility</p:attrName>
                                        </p:attrNameLst>
                                      </p:cBhvr>
                                      <p:to>
                                        <p:strVal val="visible"/>
                                      </p:to>
                                    </p:set>
                                    <p:animEffect transition="in" filter="checkerboard(across)">
                                      <p:cBhvr>
                                        <p:cTn id="37" dur="500"/>
                                        <p:tgtEl>
                                          <p:spTgt spid="11272"/>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1273"/>
                                        </p:tgtEl>
                                        <p:attrNameLst>
                                          <p:attrName>style.visibility</p:attrName>
                                        </p:attrNameLst>
                                      </p:cBhvr>
                                      <p:to>
                                        <p:strVal val="visible"/>
                                      </p:to>
                                    </p:set>
                                    <p:animEffect transition="in" filter="checkerboard(across)">
                                      <p:cBhvr>
                                        <p:cTn id="42" dur="500"/>
                                        <p:tgtEl>
                                          <p:spTgt spid="1127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11274">
                                            <p:txEl>
                                              <p:charRg st="0" end="8"/>
                                            </p:txEl>
                                          </p:spTgt>
                                        </p:tgtEl>
                                        <p:attrNameLst>
                                          <p:attrName>style.visibility</p:attrName>
                                        </p:attrNameLst>
                                      </p:cBhvr>
                                      <p:to>
                                        <p:strVal val="visible"/>
                                      </p:to>
                                    </p:set>
                                    <p:animEffect transition="in" filter="slide(fromBottom)">
                                      <p:cBhvr>
                                        <p:cTn id="47" dur="500"/>
                                        <p:tgtEl>
                                          <p:spTgt spid="11274">
                                            <p:txEl>
                                              <p:charRg st="0"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6915150" cy="1235710"/>
          </a:xfrm>
          <a:prstGeom prst="rect">
            <a:avLst/>
          </a:prstGeom>
          <a:noFill/>
        </p:spPr>
        <p:txBody>
          <a:bodyPr wrap="square" rtlCol="0" anchor="t" anchorCtr="0">
            <a:normAutofit/>
          </a:bodyPr>
          <a:lstStyle/>
          <a:p>
            <a:pPr eaLnBrk="1" hangingPunct="1">
              <a:spcBef>
                <a:spcPct val="0"/>
              </a:spcBef>
              <a:buClrTx/>
              <a:buFontTx/>
              <a:buNone/>
            </a:pPr>
            <a:r>
              <a:rPr lang="zh-CN" altLang="en-US" sz="2800" b="1" dirty="0">
                <a:sym typeface="+mn-ea"/>
              </a:rPr>
              <a:t>下面这些都是什么人，见面后我们用什么称呼比较合适？</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40" name="任意多边形: 形状 39"/>
          <p:cNvSpPr>
            <a:spLocks noChangeAspect="1"/>
          </p:cNvSpPr>
          <p:nvPr>
            <p:custDataLst>
              <p:tags r:id="rId23"/>
            </p:custDataLst>
          </p:nvPr>
        </p:nvSpPr>
        <p:spPr>
          <a:xfrm rot="10800000">
            <a:off x="952182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4"/>
            </p:custDataLst>
          </p:nvPr>
        </p:nvSpPr>
        <p:spPr>
          <a:xfrm rot="10800000">
            <a:off x="925703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5"/>
            </p:custDataLst>
          </p:nvPr>
        </p:nvSpPr>
        <p:spPr bwMode="auto">
          <a:xfrm rot="20868415">
            <a:off x="1227891" y="3568317"/>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pic>
        <p:nvPicPr>
          <p:cNvPr id="10243" name="Picture 3" descr="8"/>
          <p:cNvPicPr>
            <a:picLocks noChangeAspect="1"/>
          </p:cNvPicPr>
          <p:nvPr/>
        </p:nvPicPr>
        <p:blipFill>
          <a:blip r:embed="rId26"/>
          <a:stretch>
            <a:fillRect/>
          </a:stretch>
        </p:blipFill>
        <p:spPr>
          <a:xfrm>
            <a:off x="2326005" y="3084830"/>
            <a:ext cx="1674953" cy="1548000"/>
          </a:xfrm>
          <a:prstGeom prst="rect">
            <a:avLst/>
          </a:prstGeom>
          <a:noFill/>
          <a:ln w="9525">
            <a:noFill/>
          </a:ln>
        </p:spPr>
      </p:pic>
      <p:pic>
        <p:nvPicPr>
          <p:cNvPr id="10244" name="Picture 4" descr="6"/>
          <p:cNvPicPr>
            <a:picLocks noChangeAspect="1"/>
          </p:cNvPicPr>
          <p:nvPr/>
        </p:nvPicPr>
        <p:blipFill>
          <a:blip r:embed="rId27"/>
          <a:stretch>
            <a:fillRect/>
          </a:stretch>
        </p:blipFill>
        <p:spPr>
          <a:xfrm>
            <a:off x="4333063" y="3084830"/>
            <a:ext cx="1884680" cy="1548000"/>
          </a:xfrm>
          <a:prstGeom prst="rect">
            <a:avLst/>
          </a:prstGeom>
          <a:noFill/>
          <a:ln w="9525">
            <a:noFill/>
          </a:ln>
        </p:spPr>
      </p:pic>
      <p:pic>
        <p:nvPicPr>
          <p:cNvPr id="10245" name="Picture 5" descr="0"/>
          <p:cNvPicPr>
            <a:picLocks noChangeAspect="1"/>
          </p:cNvPicPr>
          <p:nvPr/>
        </p:nvPicPr>
        <p:blipFill>
          <a:blip r:embed="rId28"/>
          <a:stretch>
            <a:fillRect/>
          </a:stretch>
        </p:blipFill>
        <p:spPr>
          <a:xfrm>
            <a:off x="6549848" y="3102830"/>
            <a:ext cx="1599565" cy="1512000"/>
          </a:xfrm>
          <a:prstGeom prst="rect">
            <a:avLst/>
          </a:prstGeom>
          <a:noFill/>
          <a:ln w="9525">
            <a:noFill/>
          </a:ln>
        </p:spPr>
      </p:pic>
      <p:pic>
        <p:nvPicPr>
          <p:cNvPr id="10246" name="Picture 6" descr="3"/>
          <p:cNvPicPr>
            <a:picLocks noChangeAspect="1"/>
          </p:cNvPicPr>
          <p:nvPr/>
        </p:nvPicPr>
        <p:blipFill>
          <a:blip r:embed="rId29"/>
          <a:stretch>
            <a:fillRect/>
          </a:stretch>
        </p:blipFill>
        <p:spPr>
          <a:xfrm>
            <a:off x="8481518" y="3084830"/>
            <a:ext cx="1185545" cy="1548000"/>
          </a:xfrm>
          <a:prstGeom prst="rect">
            <a:avLst/>
          </a:prstGeom>
          <a:noFill/>
          <a:ln w="9525">
            <a:noFill/>
          </a:ln>
        </p:spPr>
      </p:pic>
    </p:spTree>
    <p:custDataLst>
      <p:tags r:id="rId3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12570" y="54560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（二）思维的种类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51454"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3"/>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4"/>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6"/>
            </p:custDataLst>
          </p:nvPr>
        </p:nvSpPr>
        <p:spPr>
          <a:xfrm>
            <a:off x="5915660" y="2585720"/>
            <a:ext cx="5445125" cy="2968625"/>
          </a:xfrm>
          <a:prstGeom prst="rect">
            <a:avLst/>
          </a:prstGeom>
          <a:noFill/>
        </p:spPr>
        <p:txBody>
          <a:bodyPr wrap="square" rtlCol="0">
            <a:spAutoFit/>
          </a:bodyPr>
          <a:p>
            <a:pPr indent="0" fontAlgn="auto">
              <a:lnSpc>
                <a:spcPct val="150000"/>
              </a:lnSpc>
              <a:spcAft>
                <a:spcPts val="1200"/>
              </a:spcAft>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、按个体发展和思维的凭借物来看，</a:t>
            </a:r>
            <a:r>
              <a:rPr lang="zh-CN" altLang="en-US" sz="2400" b="1" dirty="0">
                <a:solidFill>
                  <a:schemeClr val="dk1"/>
                </a:solidFill>
                <a:latin typeface="微软雅黑" panose="020B0503020204020204" charset="-122"/>
                <a:ea typeface="微软雅黑" panose="020B0503020204020204" charset="-122"/>
                <a:cs typeface="微软雅黑" panose="020B0503020204020204" charset="-122"/>
              </a:rPr>
              <a:t>思维可分为：</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558165" indent="-377825" fontAlgn="auto">
              <a:lnSpc>
                <a:spcPct val="150000"/>
              </a:lnSpc>
              <a:spcBef>
                <a:spcPts val="600"/>
              </a:spcBef>
              <a:buFont typeface="Wingdings" panose="05000000000000000000" charset="0"/>
              <a:buChar char="p"/>
            </a:pPr>
            <a:r>
              <a:rPr lang="zh-CN" altLang="en-US" sz="2000" b="1" dirty="0">
                <a:solidFill>
                  <a:srgbClr val="C00000"/>
                </a:solidFill>
                <a:latin typeface="微软雅黑" panose="020B0503020204020204" charset="-122"/>
                <a:ea typeface="微软雅黑" panose="020B0503020204020204" charset="-122"/>
                <a:cs typeface="黑体" panose="02010609060101010101" charset="-122"/>
              </a:rPr>
              <a:t>动作思维</a:t>
            </a:r>
            <a:endParaRPr lang="zh-CN" altLang="en-US" sz="2000" b="1" dirty="0">
              <a:solidFill>
                <a:srgbClr val="C00000"/>
              </a:solidFill>
              <a:latin typeface="微软雅黑" panose="020B0503020204020204" charset="-122"/>
              <a:ea typeface="微软雅黑" panose="020B0503020204020204" charset="-122"/>
              <a:cs typeface="黑体" panose="02010609060101010101" charset="-122"/>
            </a:endParaRPr>
          </a:p>
          <a:p>
            <a:pPr marL="558165" indent="-377825" fontAlgn="auto">
              <a:lnSpc>
                <a:spcPct val="150000"/>
              </a:lnSpc>
              <a:spcBef>
                <a:spcPts val="600"/>
              </a:spcBef>
              <a:buFont typeface="Wingdings" panose="05000000000000000000" charset="0"/>
              <a:buChar char="p"/>
            </a:pPr>
            <a:r>
              <a:rPr lang="zh-CN" altLang="en-US" sz="2000" b="1" dirty="0">
                <a:solidFill>
                  <a:srgbClr val="C00000"/>
                </a:solidFill>
                <a:latin typeface="微软雅黑" panose="020B0503020204020204" charset="-122"/>
                <a:ea typeface="微软雅黑" panose="020B0503020204020204" charset="-122"/>
                <a:cs typeface="黑体" panose="02010609060101010101" charset="-122"/>
              </a:rPr>
              <a:t>形象思维</a:t>
            </a:r>
            <a:endParaRPr lang="zh-CN" altLang="en-US" sz="2000" b="1" dirty="0">
              <a:solidFill>
                <a:srgbClr val="C00000"/>
              </a:solidFill>
              <a:latin typeface="微软雅黑" panose="020B0503020204020204" charset="-122"/>
              <a:ea typeface="微软雅黑" panose="020B0503020204020204" charset="-122"/>
              <a:cs typeface="黑体" panose="02010609060101010101" charset="-122"/>
            </a:endParaRPr>
          </a:p>
          <a:p>
            <a:pPr marL="558165" indent="-377825" fontAlgn="auto">
              <a:lnSpc>
                <a:spcPct val="150000"/>
              </a:lnSpc>
              <a:spcBef>
                <a:spcPts val="600"/>
              </a:spcBef>
              <a:buFont typeface="Wingdings" panose="05000000000000000000" charset="0"/>
              <a:buChar char="p"/>
            </a:pPr>
            <a:r>
              <a:rPr lang="zh-CN" altLang="en-US" sz="2000" b="1" dirty="0">
                <a:solidFill>
                  <a:srgbClr val="C00000"/>
                </a:solidFill>
                <a:latin typeface="微软雅黑" panose="020B0503020204020204" charset="-122"/>
                <a:ea typeface="微软雅黑" panose="020B0503020204020204" charset="-122"/>
                <a:cs typeface="黑体" panose="02010609060101010101" charset="-122"/>
              </a:rPr>
              <a:t>抽象思维</a:t>
            </a:r>
            <a:endParaRPr lang="zh-CN" altLang="en-US" sz="2000" b="1" dirty="0">
              <a:solidFill>
                <a:srgbClr val="C00000"/>
              </a:solidFill>
              <a:latin typeface="微软雅黑" panose="020B0503020204020204" charset="-122"/>
              <a:ea typeface="微软雅黑" panose="020B0503020204020204" charset="-122"/>
              <a:cs typeface="黑体" panose="02010609060101010101" charset="-122"/>
            </a:endParaRPr>
          </a:p>
        </p:txBody>
      </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735901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1. 动作思维、形象思维和抽象思维</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4"/>
          <a:stretch>
            <a:fillRect/>
          </a:stretch>
        </p:blipFill>
        <p:spPr>
          <a:xfrm>
            <a:off x="4278630" y="1921510"/>
            <a:ext cx="3634740" cy="4539615"/>
          </a:xfrm>
          <a:prstGeom prst="rect">
            <a:avLst/>
          </a:prstGeom>
        </p:spPr>
      </p:pic>
      <p:pic>
        <p:nvPicPr>
          <p:cNvPr id="9" name="图片 8"/>
          <p:cNvPicPr>
            <a:picLocks noChangeAspect="1"/>
          </p:cNvPicPr>
          <p:nvPr/>
        </p:nvPicPr>
        <p:blipFill>
          <a:blip r:embed="rId4"/>
          <a:stretch>
            <a:fillRect/>
          </a:stretch>
        </p:blipFill>
        <p:spPr>
          <a:xfrm>
            <a:off x="823595" y="1921510"/>
            <a:ext cx="3634740" cy="4539615"/>
          </a:xfrm>
          <a:prstGeom prst="rect">
            <a:avLst/>
          </a:prstGeom>
        </p:spPr>
      </p:pic>
      <p:pic>
        <p:nvPicPr>
          <p:cNvPr id="12" name="图片 11"/>
          <p:cNvPicPr>
            <a:picLocks noChangeAspect="1"/>
          </p:cNvPicPr>
          <p:nvPr/>
        </p:nvPicPr>
        <p:blipFill>
          <a:blip r:embed="rId4"/>
          <a:stretch>
            <a:fillRect/>
          </a:stretch>
        </p:blipFill>
        <p:spPr>
          <a:xfrm>
            <a:off x="7734300" y="1921510"/>
            <a:ext cx="3634740" cy="4539615"/>
          </a:xfrm>
          <a:prstGeom prst="rect">
            <a:avLst/>
          </a:prstGeom>
        </p:spPr>
      </p:pic>
      <p:sp>
        <p:nvSpPr>
          <p:cNvPr id="13" name="文本框 12"/>
          <p:cNvSpPr txBox="1"/>
          <p:nvPr/>
        </p:nvSpPr>
        <p:spPr>
          <a:xfrm>
            <a:off x="822749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（3）抽象思维。</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14" name="文本框 13"/>
          <p:cNvSpPr txBox="1"/>
          <p:nvPr>
            <p:custDataLst>
              <p:tags r:id="rId5"/>
            </p:custDataLst>
          </p:nvPr>
        </p:nvSpPr>
        <p:spPr>
          <a:xfrm>
            <a:off x="8147487" y="3390736"/>
            <a:ext cx="2808000" cy="1565910"/>
          </a:xfrm>
          <a:prstGeom prst="rect">
            <a:avLst/>
          </a:prstGeom>
          <a:noFill/>
        </p:spPr>
        <p:txBody>
          <a:bodyPr wrap="square" rtlCol="0">
            <a:spAutoFit/>
          </a:bodyPr>
          <a:p>
            <a:pPr algn="just" fontAlgn="auto">
              <a:lnSpc>
                <a:spcPct val="120000"/>
              </a:lnSpc>
            </a:pPr>
            <a:r>
              <a:rPr sz="1600" dirty="0">
                <a:solidFill>
                  <a:schemeClr val="dk1"/>
                </a:solidFill>
                <a:latin typeface="微软雅黑" panose="020B0503020204020204" charset="-122"/>
                <a:ea typeface="微软雅黑" panose="020B0503020204020204" charset="-122"/>
                <a:cs typeface="微软雅黑" panose="020B0503020204020204" charset="-122"/>
                <a:sym typeface="+mn-ea"/>
              </a:rPr>
              <a:t>抽象思维是利用概念进行的思维活动。概念是这类思维的支柱。这种思维是借助语词、符号来进行的，因而也叫语词—逻辑思维。</a:t>
            </a:r>
            <a:endParaRPr sz="16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477182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（2）形象思维。</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390900"/>
            <a:ext cx="2808000" cy="1565910"/>
          </a:xfrm>
          <a:prstGeom prst="rect">
            <a:avLst/>
          </a:prstGeom>
          <a:noFill/>
        </p:spPr>
        <p:txBody>
          <a:bodyPr wrap="square" rtlCol="0">
            <a:spAutoFit/>
          </a:bodyPr>
          <a:p>
            <a:pPr algn="just" fontAlgn="auto">
              <a:lnSpc>
                <a:spcPct val="120000"/>
              </a:lnSpc>
              <a:buNone/>
            </a:pPr>
            <a:r>
              <a:rPr sz="1600" dirty="0">
                <a:solidFill>
                  <a:schemeClr val="dk1"/>
                </a:solidFill>
                <a:latin typeface="微软雅黑" panose="020B0503020204020204" charset="-122"/>
                <a:ea typeface="微软雅黑" panose="020B0503020204020204" charset="-122"/>
                <a:cs typeface="微软雅黑" panose="020B0503020204020204" charset="-122"/>
                <a:sym typeface="+mn-ea"/>
              </a:rPr>
              <a:t>形象思维是运用已有表象进行的思维活动。表象便是这类思维的支柱。形象思维在幼儿期和小学低年级学生身上表现得非常突出。</a:t>
            </a:r>
            <a:endParaRPr sz="16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5" name="文本框 24"/>
          <p:cNvSpPr txBox="1"/>
          <p:nvPr/>
        </p:nvSpPr>
        <p:spPr>
          <a:xfrm>
            <a:off x="1316792"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（1）动作思维。</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390900"/>
            <a:ext cx="2807970" cy="2745740"/>
          </a:xfrm>
          <a:prstGeom prst="rect">
            <a:avLst/>
          </a:prstGeom>
          <a:noFill/>
        </p:spPr>
        <p:txBody>
          <a:bodyPr wrap="square" rtlCol="0">
            <a:spAutoFit/>
          </a:bodyPr>
          <a:p>
            <a:pPr algn="just">
              <a:lnSpc>
                <a:spcPct val="120000"/>
              </a:lnSpc>
            </a:pPr>
            <a:r>
              <a:rPr lang="zh-CN" altLang="en-US" sz="1600" dirty="0">
                <a:latin typeface="微软雅黑" panose="020B0503020204020204" charset="-122"/>
                <a:ea typeface="微软雅黑" panose="020B0503020204020204" charset="-122"/>
                <a:sym typeface="+mn-ea"/>
              </a:rPr>
              <a:t>动作思维是依赖感知并在实际操作过程中进行的思维活动。其特点是，思维与动作不可分离，动作是思维的支柱，离开了动作，思维活动也就中止。幼儿的思维活动往往是在实际操作中，借助触摸、摆弄物体而产生和进行的。</a:t>
            </a:r>
            <a:endParaRPr lang="zh-CN" altLang="en-US" sz="16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528445" y="2507615"/>
            <a:ext cx="9262745" cy="871855"/>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algn="just" eaLnBrk="1" hangingPunct="1"/>
            <a:r>
              <a:rPr lang="zh-CN" altLang="en-US" sz="1800" spc="0" dirty="0">
                <a:latin typeface="微软雅黑" panose="020B0503020204020204" charset="-122"/>
                <a:ea typeface="微软雅黑" panose="020B0503020204020204" charset="-122"/>
                <a:sym typeface="+mn-ea"/>
              </a:rPr>
              <a:t>定义：也称直观行动思维，指依靠对事物的感知，依靠人的动作在实际操作过程中进行的思维。</a:t>
            </a:r>
            <a:endParaRPr lang="zh-CN" altLang="en-US" sz="1800" b="1" spc="0" dirty="0">
              <a:solidFill>
                <a:srgbClr val="000000">
                  <a:lumMod val="75000"/>
                  <a:lumOff val="25000"/>
                </a:srgbClr>
              </a:solidFill>
              <a:latin typeface="微软雅黑" panose="020B0503020204020204" charset="-122"/>
              <a:ea typeface="微软雅黑" panose="020B0503020204020204" charset="-122"/>
              <a:sym typeface="+mn-ea"/>
            </a:endParaRPr>
          </a:p>
        </p:txBody>
      </p:sp>
      <p:sp>
        <p:nvSpPr>
          <p:cNvPr id="16" name="文本框 15"/>
          <p:cNvSpPr txBox="1"/>
          <p:nvPr>
            <p:custDataLst>
              <p:tags r:id="rId7"/>
            </p:custDataLst>
          </p:nvPr>
        </p:nvSpPr>
        <p:spPr>
          <a:xfrm>
            <a:off x="1527810" y="1612900"/>
            <a:ext cx="7348855"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）直觉行动思维（动作思维）</a:t>
            </a:r>
            <a:endParaRPr lang="zh-CN" altLang="en-US" sz="3600" b="1" spc="30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pic>
        <p:nvPicPr>
          <p:cNvPr id="13314" name="Picture 2" descr="48ebfb7002000gtn"/>
          <p:cNvPicPr>
            <a:picLocks noChangeAspect="1"/>
          </p:cNvPicPr>
          <p:nvPr>
            <p:ph idx="1"/>
          </p:nvPr>
        </p:nvPicPr>
        <p:blipFill>
          <a:blip r:embed="rId12"/>
          <a:srcRect/>
          <a:stretch>
            <a:fillRect/>
          </a:stretch>
        </p:blipFill>
        <p:spPr>
          <a:xfrm>
            <a:off x="5822315" y="3581400"/>
            <a:ext cx="2074545" cy="2786380"/>
          </a:xfrm>
        </p:spPr>
      </p:pic>
      <p:pic>
        <p:nvPicPr>
          <p:cNvPr id="13315" name="Picture 3" descr="48ebfb7002000gto">
            <a:hlinkClick r:id="" action="ppaction://noaction"/>
          </p:cNvPr>
          <p:cNvPicPr>
            <a:picLocks noChangeAspect="1"/>
          </p:cNvPicPr>
          <p:nvPr/>
        </p:nvPicPr>
        <p:blipFill>
          <a:blip r:embed="rId13"/>
          <a:stretch>
            <a:fillRect/>
          </a:stretch>
        </p:blipFill>
        <p:spPr>
          <a:xfrm>
            <a:off x="8085455" y="3581400"/>
            <a:ext cx="2506980" cy="2786380"/>
          </a:xfrm>
          <a:prstGeom prst="rect">
            <a:avLst/>
          </a:prstGeom>
          <a:noFill/>
          <a:ln w="9525">
            <a:noFill/>
          </a:ln>
        </p:spPr>
      </p:pic>
      <p:sp>
        <p:nvSpPr>
          <p:cNvPr id="2" name="文本框 1"/>
          <p:cNvSpPr txBox="1"/>
          <p:nvPr/>
        </p:nvSpPr>
        <p:spPr>
          <a:xfrm>
            <a:off x="1528445" y="3581400"/>
            <a:ext cx="3872865" cy="1753235"/>
          </a:xfrm>
          <a:prstGeom prst="rect">
            <a:avLst/>
          </a:prstGeom>
          <a:noFill/>
        </p:spPr>
        <p:txBody>
          <a:bodyPr wrap="square" rtlCol="0" anchor="t">
            <a:spAutoFit/>
          </a:bodyPr>
          <a:p>
            <a:pPr algn="just" eaLnBrk="1" hangingPunct="1">
              <a:lnSpc>
                <a:spcPct val="150000"/>
              </a:lnSpc>
            </a:pPr>
            <a:r>
              <a:rPr lang="zh-CN" altLang="en-US" b="1" dirty="0">
                <a:solidFill>
                  <a:srgbClr val="FF0000"/>
                </a:solidFill>
                <a:latin typeface="楷体_GB2312" panose="02010609030101010101" pitchFamily="49" charset="-122"/>
                <a:ea typeface="楷体_GB2312" panose="02010609030101010101" pitchFamily="49" charset="-122"/>
                <a:sym typeface="+mn-ea"/>
              </a:rPr>
              <a:t>直觉行动思维</a:t>
            </a:r>
            <a:r>
              <a:rPr lang="zh-CN" altLang="en-US" b="1" dirty="0">
                <a:solidFill>
                  <a:srgbClr val="000000"/>
                </a:solidFill>
                <a:latin typeface="楷体_GB2312" panose="02010609030101010101" pitchFamily="49" charset="-122"/>
                <a:ea typeface="楷体_GB2312" panose="02010609030101010101" pitchFamily="49" charset="-122"/>
                <a:sym typeface="+mn-ea"/>
              </a:rPr>
              <a:t>是通过实际操作解决直观具体问题的思维活动。</a:t>
            </a:r>
            <a:r>
              <a:rPr lang="en-US" altLang="zh-CN" b="1" dirty="0">
                <a:solidFill>
                  <a:srgbClr val="000000"/>
                </a:solidFill>
                <a:latin typeface="楷体_GB2312" panose="02010609030101010101" pitchFamily="49" charset="-122"/>
                <a:ea typeface="楷体_GB2312" panose="02010609030101010101" pitchFamily="49" charset="-122"/>
                <a:sym typeface="+mn-ea"/>
              </a:rPr>
              <a:t>3</a:t>
            </a:r>
            <a:r>
              <a:rPr lang="zh-CN" altLang="en-US" b="1" dirty="0">
                <a:solidFill>
                  <a:srgbClr val="000000"/>
                </a:solidFill>
                <a:latin typeface="楷体_GB2312" panose="02010609030101010101" pitchFamily="49" charset="-122"/>
                <a:ea typeface="楷体_GB2312" panose="02010609030101010101" pitchFamily="49" charset="-122"/>
                <a:sym typeface="+mn-ea"/>
              </a:rPr>
              <a:t>岁前的幼儿只能在动作中思考，他们的思维属于直观动作思维。</a:t>
            </a:r>
            <a:endParaRPr lang="zh-CN" altLang="en-US"/>
          </a:p>
        </p:txBody>
      </p:sp>
    </p:spTree>
    <p:custDataLst>
      <p:tags r:id="rId1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0" y="451485"/>
            <a:ext cx="6897370" cy="6005195"/>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148715" y="1686560"/>
            <a:ext cx="4441825"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）具体形象思维</a:t>
            </a:r>
            <a:endParaRPr lang="zh-CN" altLang="en-US" sz="3600" b="1" spc="300">
              <a:solidFill>
                <a:schemeClr val="accent1">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5"/>
            </p:custDataLst>
          </p:nvPr>
        </p:nvSpPr>
        <p:spPr>
          <a:xfrm>
            <a:off x="7117715" y="2037715"/>
            <a:ext cx="4531995" cy="278257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42900" marR="0" lvl="0" indent="-342900" algn="l" defTabSz="914400" rtl="0" fontAlgn="base">
              <a:lnSpc>
                <a:spcPct val="130000"/>
              </a:lnSpc>
              <a:spcBef>
                <a:spcPts val="0"/>
              </a:spcBef>
              <a:spcAft>
                <a:spcPts val="1200"/>
              </a:spcAft>
              <a:buClr>
                <a:schemeClr val="accent1"/>
              </a:buClr>
              <a:buSzTx/>
              <a:buFont typeface="Wingdings" panose="05000000000000000000" pitchFamily="2" charset="2"/>
              <a:buChar char="l"/>
              <a:defRPr/>
            </a:pPr>
            <a:r>
              <a:rPr lang="en-US" altLang="zh-CN" b="1" u="sng" kern="0" spc="0" noProof="0" dirty="0" smtClean="0">
                <a:ln>
                  <a:noFill/>
                </a:ln>
                <a:solidFill>
                  <a:srgbClr val="FF3300"/>
                </a:solidFill>
                <a:effectLst/>
                <a:uLnTx/>
                <a:uFillTx/>
                <a:latin typeface="黑体" panose="02010609060101010101" charset="-122"/>
                <a:ea typeface="黑体" panose="02010609060101010101" charset="-122"/>
                <a:sym typeface="+mn-ea"/>
              </a:rPr>
              <a:t>4</a:t>
            </a:r>
            <a:r>
              <a:rPr lang="zh-CN" altLang="en-US" b="1" u="sng" kern="0" spc="0" noProof="0" dirty="0" smtClean="0">
                <a:ln>
                  <a:noFill/>
                </a:ln>
                <a:solidFill>
                  <a:srgbClr val="FF3300"/>
                </a:solidFill>
                <a:effectLst/>
                <a:uLnTx/>
                <a:uFillTx/>
                <a:latin typeface="黑体" panose="02010609060101010101" charset="-122"/>
                <a:ea typeface="黑体" panose="02010609060101010101" charset="-122"/>
                <a:sym typeface="+mn-ea"/>
              </a:rPr>
              <a:t>岁</a:t>
            </a:r>
            <a:r>
              <a:rPr lang="zh-CN" altLang="en-US" kern="0" spc="0" noProof="0" dirty="0" smtClean="0">
                <a:ln>
                  <a:noFill/>
                </a:ln>
                <a:effectLst/>
                <a:uLnTx/>
                <a:uFillTx/>
                <a:latin typeface="黑体" panose="02010609060101010101" charset="-122"/>
                <a:ea typeface="黑体" panose="02010609060101010101" charset="-122"/>
                <a:sym typeface="+mn-ea"/>
              </a:rPr>
              <a:t>孩子开始从直觉行动思维向</a:t>
            </a:r>
            <a:r>
              <a:rPr lang="zh-CN" altLang="en-US" u="sng" kern="0" spc="0" noProof="0" dirty="0" smtClean="0">
                <a:ln>
                  <a:noFill/>
                </a:ln>
                <a:solidFill>
                  <a:srgbClr val="333300"/>
                </a:solidFill>
                <a:effectLst>
                  <a:outerShdw blurRad="38100" dist="38100" dir="2700000" algn="tl">
                    <a:srgbClr val="C0C0C0"/>
                  </a:outerShdw>
                </a:effectLst>
                <a:uLnTx/>
                <a:uFillTx/>
                <a:latin typeface="黑体" panose="02010609060101010101" charset="-122"/>
                <a:ea typeface="黑体" panose="02010609060101010101" charset="-122"/>
                <a:sym typeface="+mn-ea"/>
              </a:rPr>
              <a:t>具体形象思维</a:t>
            </a:r>
            <a:r>
              <a:rPr lang="zh-CN" altLang="en-US" kern="0" spc="0" noProof="0" dirty="0" smtClean="0">
                <a:ln>
                  <a:noFill/>
                </a:ln>
                <a:effectLst/>
                <a:uLnTx/>
                <a:uFillTx/>
                <a:latin typeface="黑体" panose="02010609060101010101" charset="-122"/>
                <a:ea typeface="黑体" panose="02010609060101010101" charset="-122"/>
                <a:sym typeface="+mn-ea"/>
              </a:rPr>
              <a:t>过渡。</a:t>
            </a:r>
            <a:r>
              <a:rPr lang="zh-CN" altLang="en-US" kern="0" spc="0" noProof="0" dirty="0" smtClean="0">
                <a:ln>
                  <a:noFill/>
                </a:ln>
                <a:effectLst/>
                <a:uLnTx/>
                <a:uFillTx/>
                <a:ea typeface="黑体" panose="02010609060101010101" charset="-122"/>
                <a:sym typeface="+mn-ea"/>
              </a:rPr>
              <a:t> 形象思维在幼儿期和小学低年级学生身上表现的非常突出。</a:t>
            </a:r>
            <a:endParaRPr kumimoji="0" lang="zh-CN" altLang="en-US" b="0"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342900" marR="0" lvl="0" indent="-342900" algn="l" defTabSz="914400" rtl="0" fontAlgn="base">
              <a:lnSpc>
                <a:spcPct val="130000"/>
              </a:lnSpc>
              <a:spcBef>
                <a:spcPts val="0"/>
              </a:spcBef>
              <a:spcAft>
                <a:spcPts val="1200"/>
              </a:spcAft>
              <a:buClr>
                <a:schemeClr val="accent1"/>
              </a:buClr>
              <a:buSzTx/>
              <a:buFont typeface="Wingdings" panose="05000000000000000000" pitchFamily="2" charset="2"/>
              <a:buChar char="l"/>
              <a:defRPr/>
            </a:pPr>
            <a:r>
              <a:rPr lang="zh-CN" altLang="en-US" kern="0" spc="0" noProof="0" dirty="0" smtClean="0">
                <a:ln>
                  <a:noFill/>
                </a:ln>
                <a:effectLst/>
                <a:uLnTx/>
                <a:uFillTx/>
                <a:latin typeface="黑体" panose="02010609060101010101" charset="-122"/>
                <a:ea typeface="黑体" panose="02010609060101010101" charset="-122"/>
                <a:sym typeface="+mn-ea"/>
              </a:rPr>
              <a:t>如计算</a:t>
            </a:r>
            <a:r>
              <a:rPr lang="en-US" altLang="zh-CN" kern="0" spc="0" noProof="0" dirty="0" smtClean="0">
                <a:ln>
                  <a:noFill/>
                </a:ln>
                <a:effectLst/>
                <a:uLnTx/>
                <a:uFillTx/>
                <a:latin typeface="黑体" panose="02010609060101010101" charset="-122"/>
                <a:ea typeface="黑体" panose="02010609060101010101" charset="-122"/>
                <a:sym typeface="+mn-ea"/>
              </a:rPr>
              <a:t>3+4</a:t>
            </a:r>
            <a:r>
              <a:rPr lang="zh-CN" altLang="en-US" kern="0" spc="0" noProof="0" dirty="0" smtClean="0">
                <a:ln>
                  <a:noFill/>
                </a:ln>
                <a:effectLst/>
                <a:uLnTx/>
                <a:uFillTx/>
                <a:latin typeface="黑体" panose="02010609060101010101" charset="-122"/>
                <a:ea typeface="黑体" panose="02010609060101010101" charset="-122"/>
                <a:sym typeface="+mn-ea"/>
              </a:rPr>
              <a:t>＝</a:t>
            </a:r>
            <a:r>
              <a:rPr lang="en-US" altLang="zh-CN" kern="0" spc="0" noProof="0" dirty="0" smtClean="0">
                <a:ln>
                  <a:noFill/>
                </a:ln>
                <a:effectLst/>
                <a:uLnTx/>
                <a:uFillTx/>
                <a:latin typeface="黑体" panose="02010609060101010101" charset="-122"/>
                <a:ea typeface="黑体" panose="02010609060101010101" charset="-122"/>
                <a:sym typeface="+mn-ea"/>
              </a:rPr>
              <a:t>7</a:t>
            </a:r>
            <a:r>
              <a:rPr lang="zh-CN" altLang="en-US" kern="0" spc="0" noProof="0" dirty="0" smtClean="0">
                <a:ln>
                  <a:noFill/>
                </a:ln>
                <a:effectLst/>
                <a:uLnTx/>
                <a:uFillTx/>
                <a:latin typeface="黑体" panose="02010609060101010101" charset="-122"/>
                <a:ea typeface="黑体" panose="02010609060101010101" charset="-122"/>
                <a:sym typeface="+mn-ea"/>
              </a:rPr>
              <a:t>，不会对抽象数字进行加减，而是在头脑中用三个手指加上四个手指，或三个苹果加上四个苹果等</a:t>
            </a:r>
            <a:r>
              <a:rPr lang="zh-CN" altLang="en-US" u="sng" kern="0" spc="0" noProof="0" dirty="0" smtClean="0">
                <a:ln>
                  <a:noFill/>
                </a:ln>
                <a:solidFill>
                  <a:srgbClr val="333300"/>
                </a:solidFill>
                <a:effectLst>
                  <a:outerShdw blurRad="38100" dist="38100" dir="2700000" algn="tl">
                    <a:srgbClr val="C0C0C0"/>
                  </a:outerShdw>
                </a:effectLst>
                <a:uLnTx/>
                <a:uFillTx/>
                <a:latin typeface="黑体" panose="02010609060101010101" charset="-122"/>
                <a:ea typeface="黑体" panose="02010609060101010101" charset="-122"/>
                <a:sym typeface="+mn-ea"/>
              </a:rPr>
              <a:t>具体形象</a:t>
            </a:r>
            <a:r>
              <a:rPr lang="zh-CN" altLang="en-US" kern="0" spc="0" noProof="0" dirty="0" smtClean="0">
                <a:ln>
                  <a:noFill/>
                </a:ln>
                <a:effectLst/>
                <a:uLnTx/>
                <a:uFillTx/>
                <a:latin typeface="黑体" panose="02010609060101010101" charset="-122"/>
                <a:ea typeface="黑体" panose="02010609060101010101" charset="-122"/>
                <a:sym typeface="+mn-ea"/>
              </a:rPr>
              <a:t>计算。</a:t>
            </a:r>
            <a:endParaRPr kumimoji="0" lang="zh-CN" altLang="en-US" b="0"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342900" marR="0" lvl="0" indent="-342900" algn="l" defTabSz="914400" rtl="0" fontAlgn="base">
              <a:lnSpc>
                <a:spcPct val="130000"/>
              </a:lnSpc>
              <a:spcBef>
                <a:spcPts val="0"/>
              </a:spcBef>
              <a:spcAft>
                <a:spcPts val="1200"/>
              </a:spcAft>
              <a:buClr>
                <a:schemeClr val="accent1"/>
              </a:buClr>
              <a:buSzTx/>
              <a:buFont typeface="Wingdings" panose="05000000000000000000" pitchFamily="2" charset="2"/>
              <a:buChar char="l"/>
              <a:defRPr/>
            </a:pPr>
            <a:r>
              <a:rPr lang="zh-CN" altLang="en-US" kern="0" spc="0" noProof="0" dirty="0" smtClean="0">
                <a:ln>
                  <a:noFill/>
                </a:ln>
                <a:effectLst/>
                <a:uLnTx/>
                <a:uFillTx/>
                <a:latin typeface="黑体" panose="02010609060101010101" charset="-122"/>
                <a:ea typeface="黑体" panose="02010609060101010101" charset="-122"/>
                <a:sym typeface="+mn-ea"/>
              </a:rPr>
              <a:t>不能理解</a:t>
            </a:r>
            <a:r>
              <a:rPr lang="zh-CN" altLang="en-US" kern="0" spc="0" noProof="0" dirty="0" smtClean="0">
                <a:ln>
                  <a:noFill/>
                </a:ln>
                <a:effectLst/>
                <a:uLnTx/>
                <a:uFillTx/>
                <a:ea typeface="黑体" panose="02010609060101010101" charset="-122"/>
                <a:sym typeface="+mn-ea"/>
              </a:rPr>
              <a:t>“</a:t>
            </a:r>
            <a:r>
              <a:rPr lang="zh-CN" altLang="en-US" kern="0" spc="0" noProof="0" dirty="0" smtClean="0">
                <a:ln>
                  <a:noFill/>
                </a:ln>
                <a:effectLst/>
                <a:uLnTx/>
                <a:uFillTx/>
                <a:latin typeface="黑体" panose="02010609060101010101" charset="-122"/>
                <a:ea typeface="黑体" panose="02010609060101010101" charset="-122"/>
                <a:sym typeface="+mn-ea"/>
              </a:rPr>
              <a:t>黑暗的旧社会</a:t>
            </a:r>
            <a:r>
              <a:rPr lang="zh-CN" altLang="en-US" kern="0" spc="0" noProof="0" dirty="0" smtClean="0">
                <a:ln>
                  <a:noFill/>
                </a:ln>
                <a:effectLst/>
                <a:uLnTx/>
                <a:uFillTx/>
                <a:ea typeface="黑体" panose="02010609060101010101" charset="-122"/>
                <a:sym typeface="+mn-ea"/>
              </a:rPr>
              <a:t>”。</a:t>
            </a:r>
            <a:endParaRPr lang="zh-CN" altLang="en-US" sz="1600" b="1">
              <a:solidFill>
                <a:srgbClr val="000000">
                  <a:lumMod val="65000"/>
                  <a:lumOff val="35000"/>
                </a:srgbClr>
              </a:solidFill>
              <a:latin typeface="Arial" panose="020B0604020202020204" pitchFamily="34" charset="0"/>
              <a:ea typeface="汉仪旗黑-55简" panose="00020600040101010101"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 name="文本框 1"/>
          <p:cNvSpPr txBox="1"/>
          <p:nvPr/>
        </p:nvSpPr>
        <p:spPr>
          <a:xfrm>
            <a:off x="1407795" y="2697480"/>
            <a:ext cx="4552315" cy="2168525"/>
          </a:xfrm>
          <a:prstGeom prst="rect">
            <a:avLst/>
          </a:prstGeom>
          <a:noFill/>
        </p:spPr>
        <p:txBody>
          <a:bodyPr wrap="square" rtlCol="0" anchor="t">
            <a:spAutoFit/>
          </a:bodyPr>
          <a:p>
            <a:pPr eaLnBrk="1" hangingPunct="1">
              <a:lnSpc>
                <a:spcPct val="150000"/>
              </a:lnSpc>
            </a:pPr>
            <a:r>
              <a:rPr lang="zh-CN" altLang="en-US" dirty="0">
                <a:latin typeface="微软雅黑" panose="020B0503020204020204" charset="-122"/>
                <a:ea typeface="微软雅黑" panose="020B0503020204020204" charset="-122"/>
                <a:cs typeface="微软雅黑" panose="020B0503020204020204" charset="-122"/>
                <a:sym typeface="+mn-ea"/>
              </a:rPr>
              <a:t>具体形象思维是运用已有的直观形象（表象）解决问题的思维。 </a:t>
            </a:r>
            <a:endParaRPr lang="zh-CN" altLang="en-US" dirty="0">
              <a:latin typeface="微软雅黑" panose="020B0503020204020204" charset="-122"/>
              <a:ea typeface="微软雅黑" panose="020B0503020204020204" charset="-122"/>
              <a:cs typeface="微软雅黑" panose="020B0503020204020204" charset="-122"/>
            </a:endParaRPr>
          </a:p>
          <a:p>
            <a:pPr eaLnBrk="1" hangingPunct="1">
              <a:lnSpc>
                <a:spcPct val="150000"/>
              </a:lnSpc>
            </a:pPr>
            <a:r>
              <a:rPr lang="zh-CN" altLang="en-US" dirty="0">
                <a:latin typeface="微软雅黑" panose="020B0503020204020204" charset="-122"/>
                <a:ea typeface="微软雅黑" panose="020B0503020204020204" charset="-122"/>
                <a:cs typeface="微软雅黑" panose="020B0503020204020204" charset="-122"/>
                <a:sym typeface="+mn-ea"/>
              </a:rPr>
              <a:t>是介于直觉行动思维和抽象逻辑思维之间的一种过渡性的思维方式。 </a:t>
            </a:r>
            <a:endParaRPr lang="zh-CN" altLang="en-US" dirty="0">
              <a:latin typeface="微软雅黑" panose="020B0503020204020204" charset="-122"/>
              <a:ea typeface="微软雅黑" panose="020B0503020204020204" charset="-122"/>
              <a:cs typeface="微软雅黑" panose="020B0503020204020204" charset="-122"/>
            </a:endParaRPr>
          </a:p>
          <a:p>
            <a:pPr eaLnBrk="1" hangingPunct="1">
              <a:lnSpc>
                <a:spcPct val="150000"/>
              </a:lnSpc>
            </a:pPr>
            <a:r>
              <a:rPr lang="zh-CN" altLang="en-US" dirty="0">
                <a:latin typeface="微软雅黑" panose="020B0503020204020204" charset="-122"/>
                <a:ea typeface="微软雅黑" panose="020B0503020204020204" charset="-122"/>
                <a:cs typeface="微软雅黑" panose="020B0503020204020204" charset="-122"/>
                <a:sym typeface="+mn-ea"/>
              </a:rPr>
              <a:t>具体形象思维是幼儿期典型的思维方式。</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125980" y="2738120"/>
            <a:ext cx="8153400" cy="215582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42900" marR="0" lvl="0" indent="-342900" algn="l" defTabSz="914400" rtl="0" eaLnBrk="1" fontAlgn="base" latinLnBrk="0" hangingPunct="1">
              <a:lnSpc>
                <a:spcPts val="4100"/>
              </a:lnSpc>
              <a:spcBef>
                <a:spcPct val="20000"/>
              </a:spcBef>
              <a:spcAft>
                <a:spcPct val="0"/>
              </a:spcAft>
              <a:buClr>
                <a:schemeClr val="accent1"/>
              </a:buClr>
              <a:buSzTx/>
              <a:buFont typeface="Wingdings" panose="05000000000000000000" pitchFamily="2" charset="2"/>
              <a:buChar char="l"/>
              <a:defRPr/>
            </a:pPr>
            <a:r>
              <a:rPr lang="zh-CN" altLang="en-US" sz="2000" b="1" kern="0" spc="0" noProof="0" dirty="0" smtClean="0">
                <a:ln>
                  <a:noFill/>
                </a:ln>
                <a:solidFill>
                  <a:srgbClr val="C00000"/>
                </a:solidFill>
                <a:effectLst/>
                <a:uLnTx/>
                <a:uFillTx/>
                <a:latin typeface="黑体" panose="02010609060101010101" charset="-122"/>
                <a:ea typeface="黑体" panose="02010609060101010101" charset="-122"/>
                <a:sym typeface="+mn-ea"/>
              </a:rPr>
              <a:t>定义</a:t>
            </a:r>
            <a:r>
              <a:rPr lang="zh-CN" altLang="en-US" sz="2000" b="1" kern="0" spc="0" noProof="0" dirty="0" smtClean="0">
                <a:ln>
                  <a:noFill/>
                </a:ln>
                <a:effectLst/>
                <a:uLnTx/>
                <a:uFillTx/>
                <a:latin typeface="黑体" panose="02010609060101010101" charset="-122"/>
                <a:ea typeface="黑体" panose="02010609060101010101" charset="-122"/>
                <a:sym typeface="+mn-ea"/>
              </a:rPr>
              <a:t>：用抽象的概念</a:t>
            </a:r>
            <a:r>
              <a:rPr lang="zh-CN" altLang="en-US" sz="2000" b="1" u="sng" kern="0" spc="0" noProof="0" dirty="0" smtClean="0">
                <a:ln>
                  <a:noFill/>
                </a:ln>
                <a:solidFill>
                  <a:srgbClr val="333300"/>
                </a:solidFill>
                <a:effectLst>
                  <a:outerShdw blurRad="38100" dist="38100" dir="2700000" algn="tl">
                    <a:srgbClr val="C0C0C0"/>
                  </a:outerShdw>
                </a:effectLst>
                <a:uLnTx/>
                <a:uFillTx/>
                <a:ea typeface="黑体" panose="02010609060101010101" charset="-122"/>
                <a:sym typeface="+mn-ea"/>
              </a:rPr>
              <a:t>“</a:t>
            </a:r>
            <a:r>
              <a:rPr lang="zh-CN" altLang="en-US" sz="2000" b="1" u="sng" kern="0" spc="0" noProof="0" dirty="0" smtClean="0">
                <a:ln>
                  <a:noFill/>
                </a:ln>
                <a:solidFill>
                  <a:srgbClr val="333300"/>
                </a:solidFill>
                <a:effectLst>
                  <a:outerShdw blurRad="38100" dist="38100" dir="2700000" algn="tl">
                    <a:srgbClr val="C0C0C0"/>
                  </a:outerShdw>
                </a:effectLst>
                <a:uLnTx/>
                <a:uFillTx/>
                <a:latin typeface="黑体" panose="02010609060101010101" charset="-122"/>
                <a:ea typeface="黑体" panose="02010609060101010101" charset="-122"/>
                <a:sym typeface="+mn-ea"/>
              </a:rPr>
              <a:t>词</a:t>
            </a:r>
            <a:r>
              <a:rPr lang="zh-CN" altLang="en-US" sz="2000" b="1" u="sng" kern="0" spc="0" noProof="0" dirty="0" smtClean="0">
                <a:ln>
                  <a:noFill/>
                </a:ln>
                <a:solidFill>
                  <a:srgbClr val="333300"/>
                </a:solidFill>
                <a:effectLst>
                  <a:outerShdw blurRad="38100" dist="38100" dir="2700000" algn="tl">
                    <a:srgbClr val="C0C0C0"/>
                  </a:outerShdw>
                </a:effectLst>
                <a:uLnTx/>
                <a:uFillTx/>
                <a:ea typeface="黑体" panose="02010609060101010101" charset="-122"/>
                <a:sym typeface="+mn-ea"/>
              </a:rPr>
              <a:t>”</a:t>
            </a:r>
            <a:r>
              <a:rPr lang="zh-CN" altLang="en-US" sz="2000" b="1" kern="0" spc="0" noProof="0" dirty="0" smtClean="0">
                <a:ln>
                  <a:noFill/>
                </a:ln>
                <a:effectLst/>
                <a:uLnTx/>
                <a:uFillTx/>
                <a:latin typeface="黑体" panose="02010609060101010101" charset="-122"/>
                <a:ea typeface="黑体" panose="02010609060101010101" charset="-122"/>
                <a:sym typeface="+mn-ea"/>
              </a:rPr>
              <a:t>来进行的思维。</a:t>
            </a:r>
            <a:endParaRPr kumimoji="0" lang="zh-CN" altLang="en-US" sz="2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ts val="4100"/>
              </a:lnSpc>
              <a:spcBef>
                <a:spcPct val="20000"/>
              </a:spcBef>
              <a:spcAft>
                <a:spcPct val="0"/>
              </a:spcAft>
              <a:buClr>
                <a:schemeClr val="accent1"/>
              </a:buClr>
              <a:buSzTx/>
              <a:buFont typeface="Wingdings" panose="05000000000000000000" pitchFamily="2" charset="2"/>
              <a:buChar char="l"/>
              <a:defRPr/>
            </a:pPr>
            <a:r>
              <a:rPr lang="en-US" altLang="zh-CN" sz="2000" b="1" kern="0" spc="0" noProof="0" dirty="0" smtClean="0">
                <a:ln>
                  <a:noFill/>
                </a:ln>
                <a:effectLst/>
                <a:uLnTx/>
                <a:uFillTx/>
                <a:latin typeface="黑体" panose="02010609060101010101" charset="-122"/>
                <a:ea typeface="黑体" panose="02010609060101010101" charset="-122"/>
                <a:sym typeface="+mn-ea"/>
              </a:rPr>
              <a:t>5-6</a:t>
            </a:r>
            <a:r>
              <a:rPr lang="zh-CN" altLang="en-US" sz="2000" b="1" kern="0" spc="0" noProof="0" dirty="0" smtClean="0">
                <a:ln>
                  <a:noFill/>
                </a:ln>
                <a:effectLst/>
                <a:uLnTx/>
                <a:uFillTx/>
                <a:latin typeface="黑体" panose="02010609060101010101" charset="-122"/>
                <a:ea typeface="黑体" panose="02010609060101010101" charset="-122"/>
                <a:sym typeface="+mn-ea"/>
              </a:rPr>
              <a:t>岁时，孩子思维从具体形象思维向抽象逻辑思维过渡。</a:t>
            </a:r>
            <a:endParaRPr kumimoji="0" lang="en-US" altLang="zh-CN" sz="2000" b="1" i="0" u="none" strike="noStrike" kern="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342900" marR="0" lvl="0" indent="-342900" algn="l" defTabSz="914400" rtl="0" eaLnBrk="1" fontAlgn="base" latinLnBrk="0" hangingPunct="1">
              <a:lnSpc>
                <a:spcPts val="4100"/>
              </a:lnSpc>
              <a:spcBef>
                <a:spcPct val="20000"/>
              </a:spcBef>
              <a:spcAft>
                <a:spcPct val="0"/>
              </a:spcAft>
              <a:buClr>
                <a:schemeClr val="accent1"/>
              </a:buClr>
              <a:buSzTx/>
              <a:buFont typeface="Wingdings" panose="05000000000000000000" pitchFamily="2" charset="2"/>
              <a:buChar char="l"/>
              <a:defRPr/>
            </a:pPr>
            <a:r>
              <a:rPr lang="zh-CN" altLang="en-US" sz="2000" b="1" kern="0" spc="0" noProof="0" dirty="0" smtClean="0">
                <a:ln>
                  <a:noFill/>
                </a:ln>
                <a:effectLst/>
                <a:uLnTx/>
                <a:uFillTx/>
                <a:latin typeface="黑体" panose="02010609060101010101" charset="-122"/>
                <a:ea typeface="黑体" panose="02010609060101010101" charset="-122"/>
                <a:sym typeface="+mn-ea"/>
              </a:rPr>
              <a:t>小学高年级儿童的抽象逻辑思维得到迅速发展，初中生的这种思维占主导地位。</a:t>
            </a:r>
            <a:endParaRPr lang="zh-CN" altLang="en-US" sz="2000" dirty="0">
              <a:solidFill>
                <a:srgbClr val="000000">
                  <a:lumMod val="75000"/>
                  <a:lumOff val="25000"/>
                </a:srgbClr>
              </a:solidFill>
              <a:latin typeface="Arial" panose="020B0604020202020204" pitchFamily="34" charset="0"/>
              <a:ea typeface="汉仪旗黑-55简" panose="00020600040101010101" charset="-122"/>
            </a:endParaRPr>
          </a:p>
        </p:txBody>
      </p:sp>
      <p:sp>
        <p:nvSpPr>
          <p:cNvPr id="20" name="文本框 19"/>
          <p:cNvSpPr txBox="1"/>
          <p:nvPr>
            <p:custDataLst>
              <p:tags r:id="rId6"/>
            </p:custDataLst>
          </p:nvPr>
        </p:nvSpPr>
        <p:spPr>
          <a:xfrm>
            <a:off x="1878330" y="1251585"/>
            <a:ext cx="502920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zh-CN" altLang="en-US" sz="3600" b="1" kern="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3600" b="1" kern="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sz="3600" b="1" kern="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）抽象逻辑思维</a:t>
            </a:r>
            <a:endParaRPr lang="en-US" altLang="zh-CN" sz="3600" b="1" spc="300">
              <a:solidFill>
                <a:schemeClr val="dk1">
                  <a:lumMod val="85000"/>
                  <a:lumOff val="15000"/>
                </a:schemeClr>
              </a:solidFill>
              <a:uLnTx/>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12570" y="54560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（二）思维的种类</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51454"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3"/>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4"/>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6"/>
            </p:custDataLst>
          </p:nvPr>
        </p:nvSpPr>
        <p:spPr>
          <a:xfrm>
            <a:off x="5915660" y="2585720"/>
            <a:ext cx="5130165" cy="2430145"/>
          </a:xfrm>
          <a:prstGeom prst="rect">
            <a:avLst/>
          </a:prstGeom>
          <a:noFill/>
        </p:spPr>
        <p:txBody>
          <a:bodyPr wrap="square" rtlCol="0">
            <a:spAutoFit/>
          </a:bodyPr>
          <a:p>
            <a:pPr indent="0" fontAlgn="auto">
              <a:lnSpc>
                <a:spcPct val="150000"/>
              </a:lnSpc>
              <a:spcAft>
                <a:spcPts val="1200"/>
              </a:spcAft>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、根据思维过程探索答案的方向，</a:t>
            </a:r>
            <a:r>
              <a:rPr lang="zh-CN" altLang="en-US" sz="2400" b="1" dirty="0">
                <a:solidFill>
                  <a:schemeClr val="dk1"/>
                </a:solidFill>
                <a:latin typeface="微软雅黑" panose="020B0503020204020204" charset="-122"/>
                <a:ea typeface="微软雅黑" panose="020B0503020204020204" charset="-122"/>
                <a:cs typeface="微软雅黑" panose="020B0503020204020204" charset="-122"/>
              </a:rPr>
              <a:t>思维分为：</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558165" indent="-377825" fontAlgn="auto">
              <a:lnSpc>
                <a:spcPct val="150000"/>
              </a:lnSpc>
              <a:spcBef>
                <a:spcPts val="600"/>
              </a:spcBef>
              <a:buFont typeface="Wingdings" panose="05000000000000000000" charset="0"/>
              <a:buChar char="p"/>
            </a:pPr>
            <a:r>
              <a:rPr lang="zh-CN" altLang="en-US" sz="2000" b="1" dirty="0">
                <a:solidFill>
                  <a:srgbClr val="C00000"/>
                </a:solidFill>
                <a:latin typeface="微软雅黑" panose="020B0503020204020204" charset="-122"/>
                <a:ea typeface="微软雅黑" panose="020B0503020204020204" charset="-122"/>
                <a:cs typeface="微软雅黑" panose="020B0503020204020204" charset="-122"/>
                <a:sym typeface="+mn-ea"/>
              </a:rPr>
              <a:t>集中思维</a:t>
            </a:r>
            <a:endParaRPr lang="zh-CN" altLang="en-US" sz="2000" b="1" dirty="0">
              <a:solidFill>
                <a:srgbClr val="C00000"/>
              </a:solidFill>
              <a:latin typeface="微软雅黑" panose="020B0503020204020204" charset="-122"/>
              <a:ea typeface="微软雅黑" panose="020B0503020204020204" charset="-122"/>
              <a:cs typeface="黑体" panose="02010609060101010101" charset="-122"/>
            </a:endParaRPr>
          </a:p>
          <a:p>
            <a:pPr marL="558165" indent="-377825" fontAlgn="auto">
              <a:lnSpc>
                <a:spcPct val="150000"/>
              </a:lnSpc>
              <a:spcBef>
                <a:spcPts val="600"/>
              </a:spcBef>
              <a:buFont typeface="Wingdings" panose="05000000000000000000" charset="0"/>
              <a:buChar char="p"/>
            </a:pPr>
            <a:r>
              <a:rPr lang="zh-CN" altLang="en-US" sz="2000" b="1" dirty="0">
                <a:solidFill>
                  <a:srgbClr val="C00000"/>
                </a:solidFill>
                <a:latin typeface="微软雅黑" panose="020B0503020204020204" charset="-122"/>
                <a:ea typeface="微软雅黑" panose="020B0503020204020204" charset="-122"/>
                <a:cs typeface="微软雅黑" panose="020B0503020204020204" charset="-122"/>
                <a:sym typeface="+mn-ea"/>
              </a:rPr>
              <a:t>发散思维</a:t>
            </a:r>
            <a:endParaRPr lang="zh-CN" altLang="en-US" sz="2000" b="1" dirty="0">
              <a:solidFill>
                <a:srgbClr val="C00000"/>
              </a:solidFill>
              <a:latin typeface="微软雅黑" panose="020B0503020204020204" charset="-122"/>
              <a:ea typeface="微软雅黑" panose="020B0503020204020204" charset="-122"/>
              <a:cs typeface="黑体" panose="02010609060101010101" charset="-122"/>
            </a:endParaRPr>
          </a:p>
        </p:txBody>
      </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chemeClr val="accent1"/>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sz="18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1800" b="1" dirty="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1800" b="1" dirty="0">
                <a:solidFill>
                  <a:srgbClr val="FF0000"/>
                </a:solidFill>
                <a:latin typeface="微软雅黑" panose="020B0503020204020204" charset="-122"/>
                <a:ea typeface="微软雅黑" panose="020B0503020204020204" charset="-122"/>
                <a:cs typeface="微软雅黑" panose="020B0503020204020204" charset="-122"/>
                <a:sym typeface="+mn-ea"/>
              </a:rPr>
              <a:t>）聚合思维（求同、集中）</a:t>
            </a:r>
            <a:endParaRPr lang="zh-CN" altLang="en-US" b="1"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dirty="0">
                <a:solidFill>
                  <a:schemeClr val="dk1"/>
                </a:solidFill>
                <a:latin typeface="Arial" panose="020B0604020202020204" pitchFamily="34" charset="0"/>
                <a:ea typeface="汉仪旗黑-55简" panose="00020600040101010101" charset="-122"/>
                <a:sym typeface="+mn-ea"/>
              </a:rPr>
              <a:t>指人们根据已知的信息，利用熟悉的规则解决问题，也就是从给予的信息中产生逻辑的结论。</a:t>
            </a:r>
            <a:endParaRPr lang="zh-CN" altLang="en-US" dirty="0">
              <a:solidFill>
                <a:schemeClr val="dk1"/>
              </a:solidFill>
              <a:latin typeface="Arial" panose="020B0604020202020204" pitchFamily="34" charset="0"/>
              <a:ea typeface="汉仪旗黑-55简" panose="00020600040101010101" charset="-122"/>
              <a:sym typeface="+mn-ea"/>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b="1" dirty="0">
                <a:solidFill>
                  <a:srgbClr val="C00000"/>
                </a:solidFill>
                <a:latin typeface="楷体" panose="02010609060101010101" charset="-122"/>
                <a:ea typeface="楷体" panose="02010609060101010101" charset="-122"/>
                <a:cs typeface="楷体" panose="02010609060101010101" charset="-122"/>
                <a:sym typeface="+mn-ea"/>
              </a:rPr>
              <a:t>如：由A&gt;B，B&gt;C，C&gt;D，得出唯一结论：A&gt;D。</a:t>
            </a:r>
            <a:endParaRPr lang="zh-CN" altLang="en-US" sz="1600" spc="150" dirty="0">
              <a:solidFill>
                <a:schemeClr val="dk1"/>
              </a:solidFill>
              <a:latin typeface="Arial" panose="020B0604020202020204" pitchFamily="34" charset="0"/>
              <a:ea typeface="汉仪旗黑-55简" panose="00020600040101010101" charset="-122"/>
            </a:endParaRPr>
          </a:p>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sz="18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18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1800" b="1" dirty="0">
                <a:solidFill>
                  <a:srgbClr val="FF0000"/>
                </a:solidFill>
                <a:latin typeface="微软雅黑" panose="020B0503020204020204" charset="-122"/>
                <a:ea typeface="微软雅黑" panose="020B0503020204020204" charset="-122"/>
                <a:cs typeface="微软雅黑" panose="020B0503020204020204" charset="-122"/>
                <a:sym typeface="+mn-ea"/>
              </a:rPr>
              <a:t>）发散思维（求异）</a:t>
            </a:r>
            <a:endParaRPr lang="zh-CN" altLang="en-US" b="1" dirty="0">
              <a:solidFill>
                <a:schemeClr val="dk1"/>
              </a:solidFill>
              <a:latin typeface="Arial" panose="020B060402020202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b="1" dirty="0">
                <a:sym typeface="+mn-ea"/>
              </a:rPr>
              <a:t>根据已有信息，从不同角度、不同方向思考以寻求多样答案的思维方式。</a:t>
            </a:r>
            <a:endParaRPr lang="zh-CN" altLang="en-US" b="1" dirty="0">
              <a:sym typeface="+mn-ea"/>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b="1" dirty="0">
                <a:solidFill>
                  <a:srgbClr val="FF0000"/>
                </a:solidFill>
                <a:sym typeface="+mn-ea"/>
              </a:rPr>
              <a:t>如：请说出报纸除了阅读之外</a:t>
            </a:r>
            <a:r>
              <a:rPr lang="en-US" altLang="zh-CN" b="1" dirty="0">
                <a:solidFill>
                  <a:srgbClr val="FF0000"/>
                </a:solidFill>
                <a:sym typeface="+mn-ea"/>
              </a:rPr>
              <a:t>,</a:t>
            </a:r>
            <a:r>
              <a:rPr lang="zh-CN" altLang="en-US" b="1" dirty="0">
                <a:solidFill>
                  <a:srgbClr val="FF0000"/>
                </a:solidFill>
                <a:sym typeface="+mn-ea"/>
              </a:rPr>
              <a:t>还有哪些用途</a:t>
            </a:r>
            <a:r>
              <a:rPr lang="en-US" altLang="zh-CN" b="1" dirty="0">
                <a:solidFill>
                  <a:srgbClr val="FF0000"/>
                </a:solidFill>
                <a:sym typeface="+mn-ea"/>
              </a:rPr>
              <a:t>?</a:t>
            </a:r>
            <a:r>
              <a:rPr lang="zh-CN" altLang="en-US" sz="1600" spc="150" dirty="0">
                <a:solidFill>
                  <a:schemeClr val="dk1"/>
                </a:solidFill>
                <a:latin typeface="Arial" panose="020B0604020202020204" pitchFamily="34" charset="0"/>
                <a:ea typeface="汉仪旗黑-55简" panose="00020600040101010101" charset="-122"/>
              </a:rPr>
              <a:t> </a:t>
            </a:r>
            <a:endParaRPr lang="zh-CN" altLang="en-US" sz="1600" spc="150" dirty="0">
              <a:solidFill>
                <a:schemeClr val="dk1"/>
              </a:solidFill>
              <a:latin typeface="Arial" panose="020B0604020202020204" pitchFamily="34" charset="0"/>
              <a:ea typeface="汉仪旗黑-55简" panose="00020600040101010101" charset="-122"/>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rmAutofit fontScale="70000"/>
          </a:bodyPr>
          <a:lstStyle/>
          <a:p>
            <a:pPr>
              <a:lnSpc>
                <a:spcPct val="120000"/>
              </a:lnSpc>
              <a:spcBef>
                <a:spcPts val="300"/>
              </a:spcBef>
              <a:spcAft>
                <a:spcPts val="300"/>
              </a:spcAft>
            </a:pPr>
            <a:r>
              <a:rPr lang="zh-CN" altLang="en-US" sz="3860" b="1" spc="3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rPr>
              <a:t>2. 集中思维和发散思维</a:t>
            </a:r>
            <a:endParaRPr lang="zh-CN" altLang="en-US" sz="3860" b="1" spc="3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idx="4294967295"/>
          </p:nvPr>
        </p:nvSpPr>
        <p:spPr>
          <a:xfrm>
            <a:off x="1692275" y="608330"/>
            <a:ext cx="99358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800" b="1" spc="300">
                <a:solidFill>
                  <a:schemeClr val="tx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mn-ea"/>
              </a:rPr>
              <a:t>常规性思维和创造性思维</a:t>
            </a:r>
            <a:endParaRPr kumimoji="0" lang="zh-CN" altLang="en-US" sz="2800" b="1" i="0" u="none" strike="noStrike" kern="1200" cap="none" spc="0" normalizeH="0" baseline="0" noProof="1" dirty="0">
              <a:ln>
                <a:noFill/>
              </a:ln>
              <a:solidFill>
                <a:schemeClr val="tx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6386" name="文本占位符 17410"/>
          <p:cNvSpPr>
            <a:spLocks noGrp="1"/>
          </p:cNvSpPr>
          <p:nvPr>
            <p:ph idx="4294967295"/>
            <p:custDataLst>
              <p:tags r:id="rId1"/>
            </p:custDataLst>
          </p:nvPr>
        </p:nvSpPr>
        <p:spPr>
          <a:xfrm>
            <a:off x="1076960" y="1825625"/>
            <a:ext cx="10038715" cy="4351655"/>
          </a:xfrm>
        </p:spPr>
        <p:txBody>
          <a:bodyPr vert="horz" wrap="square" lIns="91440" tIns="45720" rIns="91440" bIns="45720" anchor="ctr" anchorCtr="0">
            <a:normAutofit/>
          </a:bodyPr>
          <a:p>
            <a:pPr algn="just" fontAlgn="auto">
              <a:lnSpc>
                <a:spcPct val="150000"/>
              </a:lnSpc>
              <a:buBlip>
                <a:blip r:embed="rId2"/>
              </a:buBlip>
            </a:pPr>
            <a:r>
              <a:rPr lang="zh-CN" altLang="en-US" sz="2000" b="1" dirty="0">
                <a:latin typeface="微软雅黑" panose="020B0503020204020204" charset="-122"/>
                <a:ea typeface="微软雅黑" panose="020B0503020204020204" charset="-122"/>
                <a:sym typeface="+mn-ea"/>
              </a:rPr>
              <a:t>根据思维的创造性程度，可以将思维分为</a:t>
            </a:r>
            <a:r>
              <a:rPr lang="zh-CN" altLang="en-US" sz="2000" b="1" dirty="0">
                <a:solidFill>
                  <a:srgbClr val="FF0000"/>
                </a:solidFill>
                <a:latin typeface="微软雅黑" panose="020B0503020204020204" charset="-122"/>
                <a:ea typeface="微软雅黑" panose="020B0503020204020204" charset="-122"/>
                <a:sym typeface="+mn-ea"/>
              </a:rPr>
              <a:t>常规性思维</a:t>
            </a:r>
            <a:r>
              <a:rPr lang="zh-CN" altLang="en-US" sz="2000" b="1" dirty="0">
                <a:latin typeface="微软雅黑" panose="020B0503020204020204" charset="-122"/>
                <a:ea typeface="微软雅黑" panose="020B0503020204020204" charset="-122"/>
                <a:sym typeface="+mn-ea"/>
              </a:rPr>
              <a:t>和</a:t>
            </a:r>
            <a:r>
              <a:rPr lang="zh-CN" altLang="en-US" sz="2000" b="1" dirty="0">
                <a:solidFill>
                  <a:srgbClr val="FF0000"/>
                </a:solidFill>
                <a:latin typeface="微软雅黑" panose="020B0503020204020204" charset="-122"/>
                <a:ea typeface="微软雅黑" panose="020B0503020204020204" charset="-122"/>
                <a:sym typeface="+mn-ea"/>
              </a:rPr>
              <a:t>创造性思维</a:t>
            </a:r>
            <a:r>
              <a:rPr lang="zh-CN" altLang="en-US" sz="2000" dirty="0">
                <a:latin typeface="黑体" panose="02010609060101010101" charset="-122"/>
                <a:ea typeface="黑体" panose="02010609060101010101" charset="-122"/>
                <a:cs typeface="黑体" panose="02010609060101010101" charset="-122"/>
                <a:sym typeface="+mn-ea"/>
              </a:rPr>
              <a:t>    </a:t>
            </a:r>
            <a:endParaRPr lang="zh-CN" altLang="en-US" sz="2000" dirty="0">
              <a:latin typeface="黑体" panose="02010609060101010101" charset="-122"/>
              <a:ea typeface="黑体" panose="02010609060101010101" charset="-122"/>
              <a:cs typeface="黑体" panose="02010609060101010101" charset="-122"/>
            </a:endParaRPr>
          </a:p>
          <a:p>
            <a:pPr marL="739140" indent="-342900" algn="just" fontAlgn="auto">
              <a:lnSpc>
                <a:spcPct val="150000"/>
              </a:lnSpc>
              <a:buFont typeface="Wingdings" panose="05000000000000000000" charset="0"/>
              <a:buChar char="Ø"/>
            </a:pPr>
            <a:r>
              <a:rPr lang="zh-CN" altLang="en-US" sz="1800" b="1" dirty="0">
                <a:solidFill>
                  <a:srgbClr val="FF0000"/>
                </a:solidFill>
                <a:sym typeface="+mn-ea"/>
              </a:rPr>
              <a:t>常规思维</a:t>
            </a:r>
            <a:r>
              <a:rPr lang="zh-CN" altLang="en-US" sz="1800" b="1" dirty="0">
                <a:sym typeface="+mn-ea"/>
              </a:rPr>
              <a:t>是指人们运用已获得的知识经验，按惯常的方式解决问题的思维。例如，学生按例题的思路去解决练习题和作业题，学生利用学过的公式解决同一类型的问题等。</a:t>
            </a:r>
            <a:endParaRPr lang="zh-CN" altLang="en-US" sz="1800" b="1" dirty="0"/>
          </a:p>
          <a:p>
            <a:pPr marL="739140" indent="-342900" algn="just" fontAlgn="auto">
              <a:lnSpc>
                <a:spcPct val="150000"/>
              </a:lnSpc>
              <a:buFont typeface="Wingdings" panose="05000000000000000000" charset="0"/>
              <a:buChar char="Ø"/>
            </a:pPr>
            <a:r>
              <a:rPr lang="zh-CN" altLang="en-US" sz="1800" b="1" dirty="0">
                <a:solidFill>
                  <a:srgbClr val="FF0000"/>
                </a:solidFill>
                <a:sym typeface="+mn-ea"/>
              </a:rPr>
              <a:t>创造性思维</a:t>
            </a:r>
            <a:r>
              <a:rPr lang="zh-CN" altLang="en-US" sz="1800" b="1" dirty="0">
                <a:sym typeface="+mn-ea"/>
              </a:rPr>
              <a:t>是指以新异、独创的方式解决问题的思维。例如，技术革新、科学的发明创造、教学改革等所用到的思维都是创造性思维。</a:t>
            </a:r>
            <a:r>
              <a:rPr lang="zh-CN" altLang="en-US" sz="2000" dirty="0">
                <a:sym typeface="+mn-ea"/>
              </a:rPr>
              <a:t> </a:t>
            </a:r>
            <a:endParaRPr lang="en-US" altLang="zh-CN" sz="2000" i="1" dirty="0">
              <a:solidFill>
                <a:schemeClr val="dk1"/>
              </a:solidFill>
              <a:latin typeface="黑体" panose="02010609060101010101" charset="-122"/>
              <a:ea typeface="黑体" panose="02010609060101010101" charset="-122"/>
              <a:cs typeface="黑体" panose="02010609060101010101" charset="-122"/>
            </a:endParaRPr>
          </a:p>
        </p:txBody>
      </p:sp>
      <p:pic>
        <p:nvPicPr>
          <p:cNvPr id="16" name="图形 15"/>
          <p:cNvPicPr>
            <a:picLocks noChangeAspect="1"/>
          </p:cNvPicPr>
          <p:nvPr/>
        </p:nvPicPr>
        <p:blipFill>
          <a:blip r:embed="rId3"/>
          <a:stretch>
            <a:fillRect/>
          </a:stretch>
        </p:blipFill>
        <p:spPr>
          <a:xfrm>
            <a:off x="831159" y="609684"/>
            <a:ext cx="861262" cy="745322"/>
          </a:xfrm>
          <a:prstGeom prst="rect">
            <a:avLst/>
          </a:prstGeom>
          <a:effectLst>
            <a:outerShdw blurRad="25400" dist="25400" dir="8100000" algn="tr" rotWithShape="0">
              <a:prstClr val="black">
                <a:alpha val="40000"/>
              </a:prstClr>
            </a:outerShdw>
          </a:effec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888365" y="2583180"/>
            <a:ext cx="4914265" cy="1691640"/>
          </a:xfrm>
          <a:prstGeom prst="rect">
            <a:avLst/>
          </a:prstGeom>
        </p:spPr>
        <p:txBody>
          <a:bodyPr wrap="square">
            <a:spAutoFit/>
          </a:bodyPr>
          <a:p>
            <a:pPr indent="457200" algn="just" fontAlgn="auto">
              <a:lnSpc>
                <a:spcPct val="130000"/>
              </a:lnSpc>
              <a:spcAft>
                <a:spcPts val="0"/>
              </a:spcAft>
            </a:pPr>
            <a:r>
              <a:rPr lang="en-US" altLang="zh-CN" sz="2000" dirty="0">
                <a:sym typeface="+mn-ea"/>
              </a:rPr>
              <a:t>1</a:t>
            </a:r>
            <a:r>
              <a:rPr lang="zh-CN" altLang="en-US" sz="2000" dirty="0">
                <a:sym typeface="+mn-ea"/>
              </a:rPr>
              <a:t>、语言是思维工具，思维活动是借助语言实现的。</a:t>
            </a:r>
            <a:endParaRPr lang="en-US" altLang="zh-CN" sz="2000" dirty="0"/>
          </a:p>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en-US" altLang="zh-CN" sz="2000" dirty="0">
                <a:sym typeface="+mn-ea"/>
              </a:rPr>
              <a:t>2</a:t>
            </a:r>
            <a:r>
              <a:rPr lang="zh-CN" altLang="en-US" sz="2000" dirty="0">
                <a:sym typeface="+mn-ea"/>
              </a:rPr>
              <a:t>、语言离不开思维，因为构成语言的词和语法规则是思维的结果。</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文本框 1"/>
          <p:cNvSpPr txBox="1"/>
          <p:nvPr/>
        </p:nvSpPr>
        <p:spPr>
          <a:xfrm>
            <a:off x="1507490" y="1018680"/>
            <a:ext cx="5224145"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（三）思维与语言</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3" name="图形 15"/>
          <p:cNvPicPr>
            <a:picLocks noChangeAspect="1"/>
          </p:cNvPicPr>
          <p:nvPr/>
        </p:nvPicPr>
        <p:blipFill>
          <a:blip r:embed="rId5"/>
          <a:stretch>
            <a:fillRect/>
          </a:stretch>
        </p:blipFill>
        <p:spPr>
          <a:xfrm>
            <a:off x="646374" y="987014"/>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56080" y="456705"/>
            <a:ext cx="5224145"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rPr>
              <a:t>（三）思维与语言</a:t>
            </a:r>
            <a:endParaRPr lang="zh-CN" altLang="en-US" sz="3200" b="1" dirty="0">
              <a:solidFill>
                <a:schemeClr val="dk1">
                  <a:lumMod val="85000"/>
                  <a:lumOff val="15000"/>
                </a:schemeClr>
              </a:solidFill>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94964" y="42503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custDataLst>
              <p:tags r:id="rId4"/>
            </p:custDataLst>
          </p:nvPr>
        </p:nvSpPr>
        <p:spPr>
          <a:xfrm>
            <a:off x="2478405" y="2204085"/>
            <a:ext cx="8246110" cy="2110740"/>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sp>
        <p:nvSpPr>
          <p:cNvPr id="14" name="矩形 13"/>
          <p:cNvSpPr/>
          <p:nvPr>
            <p:custDataLst>
              <p:tags r:id="rId5"/>
            </p:custDataLst>
          </p:nvPr>
        </p:nvSpPr>
        <p:spPr>
          <a:xfrm>
            <a:off x="2559685" y="2328545"/>
            <a:ext cx="8083550" cy="1861185"/>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首先，语言是思维的工具，思维活动是借助语言而实现的。这是由语言本身具有的概括性所决定的。人们通过语言才可把一类事物共同的、本质的属性概括出来。例如，“灯”这个词，与各种各样的灯相联系，它概括了一切不同颜色、不同形状和材料制作的灯的本质属性，即能照明的工具。如果没有标志一般东西的词，思维就无法进行间接概括的反映。可见，思维的结果是靠语言这一载体来表达的，离开了词的刺激作用，人脑就不能反映事物的本质属性与事物之间的内在联系。人类的抽象思维，总是语言的思维。</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72" name="圆角矩形标注 3586"/>
          <p:cNvSpPr/>
          <p:nvPr>
            <p:custDataLst>
              <p:tags r:id="rId6"/>
            </p:custDataLst>
          </p:nvPr>
        </p:nvSpPr>
        <p:spPr>
          <a:xfrm flipH="1">
            <a:off x="1432560" y="4540250"/>
            <a:ext cx="8213090" cy="125539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20" name="图片 19"/>
          <p:cNvPicPr>
            <a:picLocks noChangeAspect="1"/>
          </p:cNvPicPr>
          <p:nvPr/>
        </p:nvPicPr>
        <p:blipFill rotWithShape="1">
          <a:blip r:embed="rId7">
            <a:extLst>
              <a:ext uri="{28A0092B-C50C-407E-A947-70E740481C1C}">
                <a14:useLocalDpi xmlns:a14="http://schemas.microsoft.com/office/drawing/2010/main" val="0"/>
              </a:ext>
            </a:extLst>
          </a:blip>
          <a:srcRect r="50000"/>
          <a:stretch>
            <a:fillRect/>
          </a:stretch>
        </p:blipFill>
        <p:spPr>
          <a:xfrm>
            <a:off x="1264285" y="2129155"/>
            <a:ext cx="785495" cy="1570990"/>
          </a:xfrm>
          <a:prstGeom prst="rect">
            <a:avLst/>
          </a:prstGeom>
        </p:spPr>
      </p:pic>
      <p:pic>
        <p:nvPicPr>
          <p:cNvPr id="23" name="图片 22"/>
          <p:cNvPicPr>
            <a:picLocks noChangeAspect="1"/>
          </p:cNvPicPr>
          <p:nvPr/>
        </p:nvPicPr>
        <p:blipFill rotWithShape="1">
          <a:blip r:embed="rId7">
            <a:extLst>
              <a:ext uri="{28A0092B-C50C-407E-A947-70E740481C1C}">
                <a14:useLocalDpi xmlns:a14="http://schemas.microsoft.com/office/drawing/2010/main" val="0"/>
              </a:ext>
            </a:extLst>
          </a:blip>
          <a:srcRect l="48799" r="1201"/>
          <a:stretch>
            <a:fillRect/>
          </a:stretch>
        </p:blipFill>
        <p:spPr>
          <a:xfrm>
            <a:off x="10026650" y="4435475"/>
            <a:ext cx="795655" cy="1591310"/>
          </a:xfrm>
          <a:prstGeom prst="rect">
            <a:avLst/>
          </a:prstGeom>
        </p:spPr>
      </p:pic>
      <p:sp>
        <p:nvSpPr>
          <p:cNvPr id="31" name="矩形 30"/>
          <p:cNvSpPr/>
          <p:nvPr>
            <p:custDataLst>
              <p:tags r:id="rId8"/>
            </p:custDataLst>
          </p:nvPr>
        </p:nvSpPr>
        <p:spPr>
          <a:xfrm>
            <a:off x="1520190" y="4679950"/>
            <a:ext cx="8038465" cy="975995"/>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rPr>
              <a:t>其次，语言也离不开思维。因为构成语言的词汇和语法规则是思维的结果。而词义正是概括的思维或概念。语言和词的意义，也正是靠思维的日益充实和丰富而不断地深化和发展的。</a:t>
            </a:r>
            <a:endParaRPr sz="1600" kern="0" dirty="0">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72"/>
                                        </p:tgtEl>
                                        <p:attrNameLst>
                                          <p:attrName>style.visibility</p:attrName>
                                        </p:attrNameLst>
                                      </p:cBhvr>
                                      <p:to>
                                        <p:strVal val="visible"/>
                                      </p:to>
                                    </p:set>
                                    <p:animEffect transition="in" filter="fade">
                                      <p:cBhvr>
                                        <p:cTn id="17" dur="1000"/>
                                        <p:tgtEl>
                                          <p:spTgt spid="1072"/>
                                        </p:tgtEl>
                                      </p:cBhvr>
                                    </p:animEffect>
                                    <p:anim calcmode="lin" valueType="num">
                                      <p:cBhvr>
                                        <p:cTn id="18" dur="1000" fill="hold"/>
                                        <p:tgtEl>
                                          <p:spTgt spid="1072"/>
                                        </p:tgtEl>
                                        <p:attrNameLst>
                                          <p:attrName>ppt_x</p:attrName>
                                        </p:attrNameLst>
                                      </p:cBhvr>
                                      <p:tavLst>
                                        <p:tav tm="0">
                                          <p:val>
                                            <p:strVal val="#ppt_x"/>
                                          </p:val>
                                        </p:tav>
                                        <p:tav tm="100000">
                                          <p:val>
                                            <p:strVal val="#ppt_x"/>
                                          </p:val>
                                        </p:tav>
                                      </p:tavLst>
                                    </p:anim>
                                    <p:anim calcmode="lin" valueType="num">
                                      <p:cBhvr>
                                        <p:cTn id="19" dur="1000" fill="hold"/>
                                        <p:tgtEl>
                                          <p:spTgt spid="107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4" grpId="0"/>
      <p:bldP spid="1072" grpId="0" bldLvl="0" animBg="1"/>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4406923" y="407888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532124" y="4077761"/>
            <a:ext cx="3388369" cy="506672"/>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91606" y="314392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970390" y="314392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841208" y="3143919"/>
            <a:ext cx="3388369"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853" y="361125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fontAlgn="auto">
              <a:lnSpc>
                <a:spcPct val="120000"/>
              </a:lnSpc>
              <a:spcBef>
                <a:spcPts val="0"/>
              </a:spcBef>
              <a:spcAft>
                <a:spcPts val="0"/>
              </a:spcAft>
              <a:buNone/>
            </a:pPr>
            <a:r>
              <a:rPr lang="zh-CN" altLang="en-US" dirty="0">
                <a:solidFill>
                  <a:schemeClr val="tx1"/>
                </a:solidFill>
                <a:uFillTx/>
                <a:latin typeface="Arial" panose="020B0604020202020204" pitchFamily="34" charset="0"/>
                <a:ea typeface="汉仪旗黑-55简" panose="00020600040101010101" charset="-122"/>
                <a:sym typeface="+mn-ea"/>
              </a:rPr>
              <a:t>分析与综合是思维过程的基本环节，一切思维活动，从简单到复杂，从概念形成到创造性思维，都离不开头脑的分析与综合。</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sp>
        <p:nvSpPr>
          <p:cNvPr id="31" name="文本框 30"/>
          <p:cNvSpPr txBox="1"/>
          <p:nvPr>
            <p:custDataLst>
              <p:tags r:id="rId7"/>
            </p:custDataLst>
          </p:nvPr>
        </p:nvSpPr>
        <p:spPr>
          <a:xfrm>
            <a:off x="3484752" y="288840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2. 比较</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637" y="361125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spcBef>
                <a:spcPts val="0"/>
              </a:spcBef>
              <a:spcAft>
                <a:spcPts val="0"/>
              </a:spcAft>
              <a:buNone/>
            </a:pPr>
            <a:r>
              <a:rPr lang="zh-CN" altLang="en-US" dirty="0">
                <a:solidFill>
                  <a:schemeClr val="tx1"/>
                </a:solidFill>
                <a:uFillTx/>
                <a:latin typeface="Arial" panose="020B0604020202020204" pitchFamily="34" charset="0"/>
                <a:ea typeface="汉仪旗黑-55简" panose="00020600040101010101" charset="-122"/>
                <a:sym typeface="+mn-ea"/>
              </a:rPr>
              <a:t>比较是在头脑中把各种事物或现象加以对比，确定它们之间异同的过程。只有经过比较，区分事物间的异同点，才能更好地识别事物。</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33" name="Straight Connector 9"/>
          <p:cNvCxnSpPr/>
          <p:nvPr>
            <p:custDataLst>
              <p:tags r:id="rId9"/>
            </p:custDataLst>
          </p:nvPr>
        </p:nvCxnSpPr>
        <p:spPr>
          <a:xfrm>
            <a:off x="3583259" y="34506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569" y="288840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3. 抽象、概括</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454" y="361125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dirty="0">
                <a:solidFill>
                  <a:schemeClr val="tx1"/>
                </a:solidFill>
                <a:uFillTx/>
                <a:latin typeface="Arial" panose="020B0604020202020204" pitchFamily="34" charset="0"/>
                <a:ea typeface="汉仪旗黑-55简" panose="00020600040101010101" charset="-122"/>
                <a:sym typeface="+mn-ea"/>
              </a:rPr>
              <a:t>抽象是在头脑中把同类事物或现象的共同的、本质的特征抽取出来，并舍弃个别的、非本质特征的思维过程。概括是在头脑中把抽象出来的事物的共同的、本质的特征综合起来并推广到同类事物中去，使之普遍化的思维过程。</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36" name="Straight Connector 9"/>
          <p:cNvCxnSpPr/>
          <p:nvPr>
            <p:custDataLst>
              <p:tags r:id="rId12"/>
            </p:custDataLst>
          </p:nvPr>
        </p:nvCxnSpPr>
        <p:spPr>
          <a:xfrm>
            <a:off x="6465544" y="34506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7277739" y="408078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712025" y="3145818"/>
            <a:ext cx="3388367"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282" y="288840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4. 具体化</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270" y="3613158"/>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dirty="0">
                <a:solidFill>
                  <a:schemeClr val="tx1"/>
                </a:solidFill>
                <a:uFillTx/>
                <a:latin typeface="Arial" panose="020B0604020202020204" pitchFamily="34" charset="0"/>
                <a:ea typeface="汉仪旗黑-55简" panose="00020600040101010101" charset="-122"/>
                <a:sym typeface="+mn-ea"/>
              </a:rPr>
              <a:t>具体化是指在头脑里把概括出来的一般认识应用到具体的、特殊的事物上去的思维过程，也就是用一般原理去解决实际问题，用理论指导实际活动的过程。</a:t>
            </a:r>
            <a:endParaRPr lang="zh-CN" altLang="en-US" dirty="0">
              <a:solidFill>
                <a:schemeClr val="tx1"/>
              </a:solidFill>
              <a:uFillTx/>
              <a:latin typeface="Arial" panose="020B0604020202020204" pitchFamily="34" charset="0"/>
              <a:ea typeface="汉仪旗黑-55简" panose="00020600040101010101" charset="-122"/>
              <a:sym typeface="+mn-ea"/>
            </a:endParaRPr>
          </a:p>
        </p:txBody>
      </p:sp>
      <p:cxnSp>
        <p:nvCxnSpPr>
          <p:cNvPr id="43" name="Straight Connector 9"/>
          <p:cNvCxnSpPr/>
          <p:nvPr>
            <p:custDataLst>
              <p:tags r:id="rId17"/>
            </p:custDataLst>
          </p:nvPr>
        </p:nvCxnSpPr>
        <p:spPr>
          <a:xfrm>
            <a:off x="9336360" y="34525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379855" y="811353"/>
            <a:ext cx="6362065" cy="583565"/>
          </a:xfrm>
          <a:prstGeom prst="rect">
            <a:avLst/>
          </a:prstGeom>
          <a:noFill/>
          <a:effectLst/>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sz="3200" b="1">
                <a:ln>
                  <a:noFill/>
                </a:ln>
                <a:solidFill>
                  <a:schemeClr val="dk1">
                    <a:lumMod val="85000"/>
                    <a:lumOff val="15000"/>
                  </a:schemeClr>
                </a:solidFill>
                <a:effectLst/>
                <a:uLnTx/>
                <a:uFillTx/>
                <a:latin typeface="微软雅黑" panose="020B0503020204020204" charset="-122"/>
                <a:ea typeface="微软雅黑" panose="020B0503020204020204" charset="-122"/>
                <a:cs typeface="+mj-lt"/>
                <a:sym typeface="+mn-ea"/>
              </a:rPr>
              <a:t>（四）思维过程</a:t>
            </a:r>
            <a:endParaRPr sz="3200" b="1">
              <a:ln>
                <a:noFill/>
              </a:ln>
              <a:solidFill>
                <a:schemeClr val="dk1">
                  <a:lumMod val="85000"/>
                  <a:lumOff val="15000"/>
                </a:schemeClr>
              </a:solidFill>
              <a:effectLst/>
              <a:uLnTx/>
              <a:uFillTx/>
              <a:latin typeface="微软雅黑" panose="020B0503020204020204" charset="-122"/>
              <a:ea typeface="微软雅黑" panose="020B0503020204020204" charset="-122"/>
              <a:cs typeface="+mj-lt"/>
              <a:sym typeface="+mn-ea"/>
            </a:endParaRPr>
          </a:p>
        </p:txBody>
      </p:sp>
      <p:pic>
        <p:nvPicPr>
          <p:cNvPr id="16" name="图形 15"/>
          <p:cNvPicPr>
            <a:picLocks noChangeAspect="1"/>
          </p:cNvPicPr>
          <p:nvPr/>
        </p:nvPicPr>
        <p:blipFill>
          <a:blip r:embed="rId18"/>
          <a:stretch>
            <a:fillRect/>
          </a:stretch>
        </p:blipFill>
        <p:spPr>
          <a:xfrm>
            <a:off x="662940" y="727075"/>
            <a:ext cx="869315" cy="753110"/>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9"/>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0"/>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custDataLst>
              <p:tags r:id="rId21"/>
            </p:custDataLst>
          </p:nvPr>
        </p:nvSpPr>
        <p:spPr>
          <a:xfrm>
            <a:off x="608202" y="288840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dirty="0">
                <a:solidFill>
                  <a:schemeClr val="accent1">
                    <a:lumMod val="25000"/>
                  </a:schemeClr>
                </a:solidFill>
                <a:uFillTx/>
                <a:latin typeface="Arial" panose="020B0604020202020204" pitchFamily="34" charset="0"/>
                <a:ea typeface="汉仪旗黑-55简" panose="00020600040101010101" charset="-122"/>
                <a:sym typeface="+mn-ea"/>
              </a:rPr>
              <a:t>1. 分析与综合</a:t>
            </a:r>
            <a:endParaRPr lang="zh-CN" altLang="en-US" dirty="0">
              <a:solidFill>
                <a:schemeClr val="accent1">
                  <a:lumMod val="25000"/>
                </a:schemeClr>
              </a:solidFill>
              <a:uFillTx/>
              <a:latin typeface="Arial" panose="020B0604020202020204" pitchFamily="34" charset="0"/>
              <a:ea typeface="汉仪旗黑-55简" panose="00020600040101010101" charset="-122"/>
              <a:sym typeface="+mn-ea"/>
            </a:endParaRPr>
          </a:p>
        </p:txBody>
      </p:sp>
      <p:cxnSp>
        <p:nvCxnSpPr>
          <p:cNvPr id="3" name="Straight Connector 9"/>
          <p:cNvCxnSpPr/>
          <p:nvPr>
            <p:custDataLst>
              <p:tags r:id="rId22"/>
            </p:custDataLst>
          </p:nvPr>
        </p:nvCxnSpPr>
        <p:spPr>
          <a:xfrm>
            <a:off x="706709" y="345060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4" name="文本框 3"/>
          <p:cNvSpPr txBox="1"/>
          <p:nvPr/>
        </p:nvSpPr>
        <p:spPr>
          <a:xfrm>
            <a:off x="1194435" y="1657350"/>
            <a:ext cx="9802495" cy="755650"/>
          </a:xfrm>
          <a:prstGeom prst="rect">
            <a:avLst/>
          </a:prstGeom>
          <a:noFill/>
        </p:spPr>
        <p:txBody>
          <a:bodyPr wrap="square" rtlCol="0" anchor="t">
            <a:spAutoFit/>
          </a:bodyPr>
          <a:p>
            <a:pPr>
              <a:lnSpc>
                <a:spcPct val="120000"/>
              </a:lnSpc>
              <a:spcBef>
                <a:spcPts val="0"/>
              </a:spcBef>
              <a:spcAft>
                <a:spcPts val="0"/>
              </a:spcAft>
            </a:pPr>
            <a:r>
              <a:rPr lang="zh-CN" altLang="en-US"/>
              <a:t>思维之所以能对客观事物的本质特点和规律性加以反映，是由于它能对进入头脑的各种信息进行深入的加工。</a:t>
            </a: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447165" y="963613"/>
            <a:ext cx="10111740" cy="77152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ts val="0"/>
              </a:spcBef>
              <a:spcAft>
                <a:spcPts val="0"/>
              </a:spcAft>
              <a:buSzPct val="100000"/>
            </a:pPr>
            <a:r>
              <a:rPr lang="zh-CN" altLang="en-US" sz="4000" b="1" spc="260" dirty="0">
                <a:solidFill>
                  <a:schemeClr val="accent1">
                    <a:lumMod val="25000"/>
                  </a:schemeClr>
                </a:solidFill>
                <a:latin typeface="Arial" panose="020B0604020202020204" pitchFamily="34" charset="0"/>
                <a:ea typeface="微软雅黑" panose="020B0503020204020204" charset="-122"/>
                <a:sym typeface="+mn-ea"/>
              </a:rPr>
              <a:t>1.分析与综合</a:t>
            </a:r>
            <a:endParaRPr lang="zh-CN" altLang="en-US" sz="4000" b="1" spc="260" dirty="0">
              <a:solidFill>
                <a:schemeClr val="accent1">
                  <a:lumMod val="25000"/>
                </a:schemeClr>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1040130" y="2166620"/>
            <a:ext cx="10111740" cy="3796030"/>
          </a:xfrm>
          <a:prstGeom prst="rect">
            <a:avLst/>
          </a:prstGeom>
        </p:spPr>
        <p:txBody>
          <a:bodyPr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711200" algn="just" fontAlgn="auto">
              <a:lnSpc>
                <a:spcPct val="120000"/>
              </a:lnSpc>
              <a:spcBef>
                <a:spcPts val="0"/>
              </a:spcBef>
              <a:spcAft>
                <a:spcPts val="2000"/>
              </a:spcAft>
              <a:buSzPct val="100000"/>
              <a:buNone/>
            </a:pPr>
            <a:r>
              <a:rPr lang="zh-CN" altLang="en-US" sz="2400" b="1" dirty="0">
                <a:solidFill>
                  <a:srgbClr val="3333FF"/>
                </a:solidFill>
                <a:sym typeface="+mn-ea"/>
              </a:rPr>
              <a:t>分析与综合是思维活动最基本的认知加工方式，其它的思维加工方式都是由分析与综合派生出来的。</a:t>
            </a:r>
            <a:r>
              <a:rPr lang="zh-CN" altLang="en-US" sz="2400" b="1" dirty="0">
                <a:sym typeface="+mn-ea"/>
              </a:rPr>
              <a:t>分析是指在头脑中把事物的整体分解成各个部分、个别属性或个别方面的思维过程 。</a:t>
            </a:r>
            <a:endParaRPr lang="zh-CN" altLang="en-US" sz="2400" spc="160" dirty="0">
              <a:solidFill>
                <a:schemeClr val="tx1">
                  <a:lumMod val="85000"/>
                  <a:lumOff val="15000"/>
                </a:schemeClr>
              </a:solidFill>
              <a:latin typeface="Arial" panose="020B0604020202020204" pitchFamily="34" charset="0"/>
              <a:ea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20204" pitchFamily="34" charset="0"/>
              <a:buChar char="○"/>
            </a:pPr>
            <a:r>
              <a:rPr lang="zh-CN" altLang="en-US" sz="2200" b="1" dirty="0">
                <a:solidFill>
                  <a:srgbClr val="FF0000"/>
                </a:solidFill>
                <a:latin typeface="楷体_GB2312" panose="02010609030101010101" pitchFamily="49" charset="-122"/>
                <a:ea typeface="楷体_GB2312" panose="02010609030101010101" pitchFamily="49" charset="-122"/>
                <a:sym typeface="+mn-ea"/>
              </a:rPr>
              <a:t>例如</a:t>
            </a:r>
            <a:r>
              <a:rPr lang="zh-CN" altLang="en-US" sz="2200" b="1" dirty="0">
                <a:latin typeface="楷体_GB2312" panose="02010609030101010101" pitchFamily="49" charset="-122"/>
                <a:ea typeface="楷体_GB2312" panose="02010609030101010101" pitchFamily="49" charset="-122"/>
                <a:sym typeface="+mn-ea"/>
              </a:rPr>
              <a:t>，把神经系统区分为中枢神经和周围神经，将中枢神经分为脑和脊髓，将脑分为大脑、小脑、脑干、间脑</a:t>
            </a:r>
            <a:r>
              <a:rPr lang="en-US" altLang="zh-CN" sz="2200" b="1" dirty="0">
                <a:ea typeface="楷体_GB2312" panose="02010609030101010101" pitchFamily="49" charset="-122"/>
                <a:sym typeface="+mn-ea"/>
              </a:rPr>
              <a:t>……</a:t>
            </a:r>
            <a:r>
              <a:rPr lang="zh-CN" altLang="en-US" sz="2200" b="1" dirty="0">
                <a:latin typeface="楷体_GB2312" panose="02010609030101010101" pitchFamily="49" charset="-122"/>
                <a:ea typeface="楷体_GB2312" panose="02010609030101010101" pitchFamily="49" charset="-122"/>
                <a:sym typeface="+mn-ea"/>
              </a:rPr>
              <a:t>；神经系统的各个部分又分别担负不同的功能</a:t>
            </a:r>
            <a:r>
              <a:rPr lang="en-US" altLang="zh-CN" sz="2200" b="1" dirty="0">
                <a:ea typeface="楷体_GB2312" panose="02010609030101010101" pitchFamily="49" charset="-122"/>
                <a:sym typeface="+mn-ea"/>
              </a:rPr>
              <a:t>……</a:t>
            </a:r>
            <a:r>
              <a:rPr lang="zh-CN" altLang="en-US" sz="2200" b="1" dirty="0">
                <a:latin typeface="楷体_GB2312" panose="02010609030101010101" pitchFamily="49" charset="-122"/>
                <a:ea typeface="楷体_GB2312" panose="02010609030101010101" pitchFamily="49" charset="-122"/>
                <a:sym typeface="+mn-ea"/>
              </a:rPr>
              <a:t>。通过这种分析，人们就很清楚地了解了神经系统的结构。</a:t>
            </a:r>
            <a:endParaRPr lang="zh-CN" altLang="en-US" sz="2200" spc="140" dirty="0">
              <a:solidFill>
                <a:schemeClr val="tx1"/>
              </a:solidFill>
              <a:latin typeface="黑体" panose="02010609060101010101" charset="-122"/>
              <a:ea typeface="黑体" panose="02010609060101010101" charset="-122"/>
            </a:endParaRPr>
          </a:p>
        </p:txBody>
      </p:sp>
      <p:grpSp>
        <p:nvGrpSpPr>
          <p:cNvPr id="6" name="组合 5"/>
          <p:cNvGrpSpPr/>
          <p:nvPr>
            <p:custDataLst>
              <p:tags r:id="rId3"/>
            </p:custDataLst>
          </p:nvPr>
        </p:nvGrpSpPr>
        <p:grpSpPr>
          <a:xfrm>
            <a:off x="0" y="0"/>
            <a:ext cx="12192000" cy="289367"/>
            <a:chOff x="0" y="0"/>
            <a:chExt cx="12192000" cy="289367"/>
          </a:xfrm>
        </p:grpSpPr>
        <p:sp>
          <p:nvSpPr>
            <p:cNvPr id="11" name="矩形 10"/>
            <p:cNvSpPr/>
            <p:nvPr>
              <p:custDataLst>
                <p:tags r:id="rId4"/>
              </p:custDataLst>
            </p:nvPr>
          </p:nvSpPr>
          <p:spPr>
            <a:xfrm>
              <a:off x="0" y="0"/>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2427955" y="0"/>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4853940" y="0"/>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7"/>
              </p:custDataLst>
            </p:nvPr>
          </p:nvSpPr>
          <p:spPr>
            <a:xfrm>
              <a:off x="7334665" y="0"/>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8"/>
              </p:custDataLst>
            </p:nvPr>
          </p:nvSpPr>
          <p:spPr>
            <a:xfrm>
              <a:off x="9762619" y="0"/>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custDataLst>
              <p:tags r:id="rId9"/>
            </p:custDataLst>
          </p:nvPr>
        </p:nvGrpSpPr>
        <p:grpSpPr>
          <a:xfrm>
            <a:off x="0" y="6568633"/>
            <a:ext cx="12192000" cy="289367"/>
            <a:chOff x="0" y="6568633"/>
            <a:chExt cx="12192000" cy="289367"/>
          </a:xfrm>
        </p:grpSpPr>
        <p:sp>
          <p:nvSpPr>
            <p:cNvPr id="8" name="矩形 7"/>
            <p:cNvSpPr/>
            <p:nvPr>
              <p:custDataLst>
                <p:tags r:id="rId10"/>
              </p:custDataLst>
            </p:nvPr>
          </p:nvSpPr>
          <p:spPr>
            <a:xfrm>
              <a:off x="0" y="6568633"/>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1"/>
              </p:custDataLst>
            </p:nvPr>
          </p:nvSpPr>
          <p:spPr>
            <a:xfrm>
              <a:off x="2427955" y="6568633"/>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4853940" y="6568633"/>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13"/>
              </p:custDataLst>
            </p:nvPr>
          </p:nvSpPr>
          <p:spPr>
            <a:xfrm>
              <a:off x="7334665" y="6568633"/>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4"/>
              </p:custDataLst>
            </p:nvPr>
          </p:nvSpPr>
          <p:spPr>
            <a:xfrm>
              <a:off x="9762619" y="6568633"/>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pic>
        <p:nvPicPr>
          <p:cNvPr id="2" name="图形 15"/>
          <p:cNvPicPr>
            <a:picLocks noChangeAspect="1"/>
          </p:cNvPicPr>
          <p:nvPr/>
        </p:nvPicPr>
        <p:blipFill>
          <a:blip r:embed="rId15"/>
          <a:stretch>
            <a:fillRect/>
          </a:stretch>
        </p:blipFill>
        <p:spPr>
          <a:xfrm>
            <a:off x="586049" y="976714"/>
            <a:ext cx="861262" cy="745322"/>
          </a:xfrm>
          <a:prstGeom prst="rect">
            <a:avLst/>
          </a:prstGeom>
          <a:effectLst>
            <a:outerShdw blurRad="25400" dist="25400" dir="8100000" algn="tr" rotWithShape="0">
              <a:prstClr val="black">
                <a:alpha val="40000"/>
              </a:prstClr>
            </a:outerShdw>
          </a:effectLst>
        </p:spPr>
      </p:pic>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8" name="图片 1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2" name="椭圆 21"/>
          <p:cNvSpPr/>
          <p:nvPr>
            <p:custDataLst>
              <p:tags r:id="rId5"/>
            </p:custDataLst>
          </p:nvPr>
        </p:nvSpPr>
        <p:spPr>
          <a:xfrm>
            <a:off x="10363200" y="609605"/>
            <a:ext cx="304802" cy="304802"/>
          </a:xfrm>
          <a:prstGeom prst="ellipse">
            <a:avLst/>
          </a:prstGeom>
          <a:solidFill>
            <a:srgbClr val="FE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3" name="椭圆 22"/>
          <p:cNvSpPr/>
          <p:nvPr>
            <p:custDataLst>
              <p:tags r:id="rId6"/>
            </p:custDataLst>
          </p:nvPr>
        </p:nvSpPr>
        <p:spPr>
          <a:xfrm>
            <a:off x="10819130" y="609605"/>
            <a:ext cx="304802" cy="304802"/>
          </a:xfrm>
          <a:prstGeom prst="ellipse">
            <a:avLst/>
          </a:prstGeom>
          <a:solidFill>
            <a:srgbClr val="FE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4" name="椭圆 23"/>
          <p:cNvSpPr/>
          <p:nvPr>
            <p:custDataLst>
              <p:tags r:id="rId7"/>
            </p:custDataLst>
          </p:nvPr>
        </p:nvSpPr>
        <p:spPr>
          <a:xfrm>
            <a:off x="11277600" y="609605"/>
            <a:ext cx="304802" cy="304802"/>
          </a:xfrm>
          <a:prstGeom prst="ellipse">
            <a:avLst/>
          </a:prstGeom>
          <a:solidFill>
            <a:srgbClr val="FE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5" name="任意多边形 24"/>
          <p:cNvSpPr/>
          <p:nvPr>
            <p:custDataLst>
              <p:tags r:id="rId8"/>
            </p:custDataLst>
          </p:nvPr>
        </p:nvSpPr>
        <p:spPr>
          <a:xfrm>
            <a:off x="-1270" y="522351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rgbClr val="FE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26" name="AutoShape 3"/>
          <p:cNvSpPr>
            <a:spLocks noChangeAspect="1" noChangeArrowheads="1" noTextEdit="1"/>
          </p:cNvSpPr>
          <p:nvPr>
            <p:custDataLst>
              <p:tags r:id="rId9"/>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27" name="Freeform 5"/>
          <p:cNvSpPr>
            <a:spLocks noEditPoints="1"/>
          </p:cNvSpPr>
          <p:nvPr>
            <p:custDataLst>
              <p:tags r:id="rId10"/>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rgbClr val="FEC000">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11" name="Title 6"/>
          <p:cNvSpPr txBox="1"/>
          <p:nvPr>
            <p:custDataLst>
              <p:tags r:id="rId11"/>
            </p:custDataLst>
          </p:nvPr>
        </p:nvSpPr>
        <p:spPr>
          <a:xfrm>
            <a:off x="609558" y="2133720"/>
            <a:ext cx="3867175" cy="268732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8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综合是与分析相反的认知加工方式。</a:t>
            </a:r>
            <a:r>
              <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综合是在头脑里把事物的各个部分、个别属性或个别方面结合起来进行考虑的思维过程。   </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800" b="1" spc="100" dirty="0">
                <a:ln w="3175">
                  <a:noFill/>
                  <a:prstDash val="dash"/>
                </a:ln>
                <a:solidFill>
                  <a:srgbClr val="00B0F0"/>
                </a:solidFill>
                <a:latin typeface="微软雅黑" panose="020B0503020204020204" charset="-122"/>
                <a:ea typeface="微软雅黑" panose="020B0503020204020204" charset="-122"/>
                <a:cs typeface="微软雅黑" panose="020B0503020204020204" charset="-122"/>
                <a:sym typeface="+mn-ea"/>
              </a:rPr>
              <a:t>通过综合可以认识事物的各结构要素或各个属性之间的关系，以把握事物的整体结构和规律。</a:t>
            </a:r>
            <a:endParaRPr lang="zh-CN" altLang="en-US" sz="1800" b="1" spc="100" dirty="0">
              <a:ln w="3175">
                <a:noFill/>
                <a:prstDash val="dash"/>
              </a:ln>
              <a:solidFill>
                <a:srgbClr val="00B0F0"/>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descr="D:\meihua_service_cache\jpg/44f40923cf4936ad273135d211e0e980.jpg44f40923cf4936ad273135d211e0e980"/>
          <p:cNvPicPr>
            <a:picLocks noChangeAspect="1"/>
          </p:cNvPicPr>
          <p:nvPr>
            <p:custDataLst>
              <p:tags r:id="rId12"/>
            </p:custDataLst>
          </p:nvPr>
        </p:nvPicPr>
        <p:blipFill rotWithShape="1">
          <a:blip r:embed="rId13"/>
          <a:srcRect l="10039" r="10039"/>
          <a:stretch>
            <a:fillRect/>
          </a:stretch>
        </p:blipFill>
        <p:spPr>
          <a:xfrm>
            <a:off x="5086342" y="1219210"/>
            <a:ext cx="6496101" cy="4572025"/>
          </a:xfrm>
          <a:custGeom>
            <a:avLst/>
            <a:gdLst/>
            <a:ahLst/>
            <a:cxnLst>
              <a:cxn ang="3">
                <a:pos x="hc" y="t"/>
              </a:cxn>
              <a:cxn ang="cd2">
                <a:pos x="l" y="vc"/>
              </a:cxn>
              <a:cxn ang="cd4">
                <a:pos x="hc" y="b"/>
              </a:cxn>
              <a:cxn ang="0">
                <a:pos x="r" y="vc"/>
              </a:cxn>
            </a:cxnLst>
            <a:rect l="l" t="t" r="r" b="b"/>
            <a:pathLst>
              <a:path w="10560" h="7200">
                <a:moveTo>
                  <a:pt x="0" y="0"/>
                </a:moveTo>
                <a:lnTo>
                  <a:pt x="10560" y="0"/>
                </a:lnTo>
                <a:lnTo>
                  <a:pt x="10560" y="7200"/>
                </a:lnTo>
                <a:lnTo>
                  <a:pt x="0" y="7200"/>
                </a:lnTo>
                <a:lnTo>
                  <a:pt x="0" y="0"/>
                </a:lnTo>
                <a:close/>
              </a:path>
            </a:pathLst>
          </a:custGeom>
        </p:spPr>
      </p:pic>
    </p:spTree>
    <p:custDataLst>
      <p:tags r:id="rId1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custDataLst>
              <p:tags r:id="rId5"/>
            </p:custDataLst>
          </p:nvPr>
        </p:nvSpPr>
        <p:spPr>
          <a:xfrm>
            <a:off x="2086610" y="3336925"/>
            <a:ext cx="8442325" cy="2388235"/>
          </a:xfrm>
          <a:prstGeom prst="rect">
            <a:avLst/>
          </a:prstGeom>
          <a:noFill/>
        </p:spPr>
        <p:txBody>
          <a:bodyPr wrap="square" rtlCol="0">
            <a:noAutofit/>
          </a:bodyPr>
          <a:p>
            <a:pPr indent="508000" algn="just" fontAlgn="auto">
              <a:lnSpc>
                <a:spcPct val="130000"/>
              </a:lnSpc>
              <a:spcBef>
                <a:spcPts val="0"/>
              </a:spcBef>
              <a:spcAft>
                <a:spcPts val="0"/>
              </a:spcAft>
              <a:buNone/>
              <a:extLst>
                <a:ext uri="{35155182-B16C-46BC-9424-99874614C6A1}">
                  <wpsdc:indentchars xmlns:wpsdc="http://www.wps.cn/officeDocument/2017/drawingmlCustomData" val="200" checksum="282533468"/>
                </a:ext>
              </a:extLst>
            </a:pPr>
            <a:r>
              <a:rPr lang="zh-CN" altLang="en-US" sz="2000" dirty="0">
                <a:solidFill>
                  <a:srgbClr val="FF0000"/>
                </a:solidFill>
                <a:sym typeface="+mn-ea"/>
              </a:rPr>
              <a:t>比较</a:t>
            </a:r>
            <a:r>
              <a:rPr lang="zh-CN" altLang="en-US" sz="2000" dirty="0">
                <a:sym typeface="+mn-ea"/>
              </a:rPr>
              <a:t>是在头脑中把各种事物或现象加以对比，确定它们之间的异同点及其关系的思维过程。</a:t>
            </a:r>
            <a:r>
              <a:rPr lang="zh-CN" altLang="en-US" sz="2000" b="1" dirty="0">
                <a:solidFill>
                  <a:srgbClr val="FF3300"/>
                </a:solidFill>
                <a:sym typeface="+mn-ea"/>
              </a:rPr>
              <a:t> </a:t>
            </a:r>
            <a:r>
              <a:rPr lang="zh-CN" altLang="en-US" sz="2000" b="1" dirty="0">
                <a:solidFill>
                  <a:srgbClr val="3333FF"/>
                </a:solidFill>
                <a:sym typeface="+mn-ea"/>
              </a:rPr>
              <a:t>    </a:t>
            </a:r>
            <a:endParaRPr lang="zh-CN" altLang="en-US" sz="2000" b="1" dirty="0">
              <a:solidFill>
                <a:srgbClr val="3333FF"/>
              </a:solidFill>
            </a:endParaRPr>
          </a:p>
          <a:p>
            <a:pPr indent="508000" algn="just" fontAlgn="auto">
              <a:lnSpc>
                <a:spcPct val="130000"/>
              </a:lnSpc>
              <a:spcBef>
                <a:spcPts val="0"/>
              </a:spcBef>
              <a:spcAft>
                <a:spcPts val="0"/>
              </a:spcAft>
              <a:buNone/>
              <a:extLst>
                <a:ext uri="{35155182-B16C-46BC-9424-99874614C6A1}">
                  <wpsdc:indentchars xmlns:wpsdc="http://www.wps.cn/officeDocument/2017/drawingmlCustomData" val="200" checksum="282533468"/>
                </a:ext>
              </a:extLst>
            </a:pPr>
            <a:r>
              <a:rPr lang="zh-CN" altLang="en-US" sz="2000" b="1" dirty="0">
                <a:solidFill>
                  <a:srgbClr val="6600FF"/>
                </a:solidFill>
                <a:ea typeface="楷体_GB2312" panose="02010609030101010101" pitchFamily="49" charset="-122"/>
                <a:sym typeface="+mn-ea"/>
              </a:rPr>
              <a:t>比较是以分析为基础的，只有将各种事物的心理表征分解成各个部分、属性或特征，才能对这些部分、属性或特征进行比较。比较的目的是要确定事物之间的相同或相异的关系，因此，比较也离不开综合。</a:t>
            </a:r>
            <a:endParaRPr lang="zh-CN" altLang="en-US" sz="2000" b="1" dirty="0">
              <a:solidFill>
                <a:srgbClr val="6600FF"/>
              </a:solidFill>
              <a:ea typeface="楷体_GB2312" panose="02010609030101010101" pitchFamily="49" charset="-122"/>
              <a:sym typeface="+mn-ea"/>
            </a:endParaRPr>
          </a:p>
          <a:p>
            <a:pPr indent="508000" algn="just" fontAlgn="auto">
              <a:lnSpc>
                <a:spcPct val="130000"/>
              </a:lnSpc>
              <a:spcBef>
                <a:spcPts val="0"/>
              </a:spcBef>
              <a:spcAft>
                <a:spcPts val="0"/>
              </a:spcAft>
              <a:buNone/>
              <a:extLst>
                <a:ext uri="{35155182-B16C-46BC-9424-99874614C6A1}">
                  <wpsdc:indentchars xmlns:wpsdc="http://www.wps.cn/officeDocument/2017/drawingmlCustomData" val="200" checksum="282533468"/>
                </a:ext>
              </a:extLst>
            </a:pPr>
            <a:r>
              <a:rPr lang="zh-CN" altLang="en-US" sz="2000" b="1" dirty="0">
                <a:latin typeface="楷体_GB2312" panose="02010609030101010101" pitchFamily="49" charset="-122"/>
                <a:ea typeface="楷体_GB2312" panose="02010609030101010101" pitchFamily="49" charset="-122"/>
                <a:sym typeface="+mn-ea"/>
              </a:rPr>
              <a:t>例如，买东西时，货比三家。</a:t>
            </a:r>
            <a:endParaRPr kumimoji="0" lang="zh-CN" altLang="en-US" sz="2000" b="0" i="0" kern="1200" cap="none" spc="200" normalizeH="0" noProof="0" dirty="0">
              <a:ln>
                <a:noFill/>
              </a:ln>
              <a:solidFill>
                <a:schemeClr val="tx1">
                  <a:lumMod val="75000"/>
                  <a:lumOff val="25000"/>
                </a:schemeClr>
              </a:solidFill>
              <a:effectLst/>
              <a:latin typeface="Arial" panose="020B0604020202020204" pitchFamily="34" charset="0"/>
              <a:ea typeface="微软雅黑" panose="020B0503020204020204" charset="-122"/>
              <a:cs typeface="+mn-cs"/>
              <a:sym typeface="Wingdings" panose="05000000000000000000" pitchFamily="2" charset="2"/>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en-US" altLang="zh-CN" sz="4200" b="1" i="0" kern="1200" cap="none" spc="260" normalizeH="0" dirty="0">
                <a:solidFill>
                  <a:schemeClr val="accent1">
                    <a:lumMod val="25000"/>
                  </a:schemeClr>
                </a:solidFill>
                <a:latin typeface="Arial" panose="020B0604020202020204" pitchFamily="34" charset="0"/>
                <a:ea typeface="微软雅黑" panose="020B0503020204020204" charset="-122"/>
                <a:cs typeface="+mn-cs"/>
              </a:rPr>
              <a:t>2.</a:t>
            </a:r>
            <a:r>
              <a:rPr kumimoji="0" lang="zh-CN" altLang="en-US" sz="4200" b="1" i="0" kern="1200" cap="none" spc="260" normalizeH="0" dirty="0">
                <a:solidFill>
                  <a:schemeClr val="accent1">
                    <a:lumMod val="25000"/>
                  </a:schemeClr>
                </a:solidFill>
                <a:latin typeface="Arial" panose="020B0604020202020204" pitchFamily="34" charset="0"/>
                <a:ea typeface="微软雅黑" panose="020B0503020204020204" charset="-122"/>
                <a:cs typeface="+mn-cs"/>
              </a:rPr>
              <a:t>比较与分类</a:t>
            </a:r>
            <a:endParaRPr kumimoji="0" lang="zh-CN" altLang="en-US" sz="4200" b="1" i="0" kern="1200" cap="none" spc="260" normalizeH="0" dirty="0">
              <a:solidFill>
                <a:schemeClr val="accent1">
                  <a:lumMod val="25000"/>
                </a:schemeClr>
              </a:solidFill>
              <a:latin typeface="Arial" panose="020B0604020202020204" pitchFamily="34" charset="0"/>
              <a:ea typeface="微软雅黑" panose="020B0503020204020204" charset="-122"/>
              <a:cs typeface="+mn-cs"/>
            </a:endParaRPr>
          </a:p>
        </p:txBody>
      </p:sp>
      <p:pic>
        <p:nvPicPr>
          <p:cNvPr id="16" name="图形 15"/>
          <p:cNvPicPr>
            <a:picLocks noChangeAspect="1"/>
          </p:cNvPicPr>
          <p:nvPr/>
        </p:nvPicPr>
        <p:blipFill>
          <a:blip r:embed="rId7"/>
          <a:stretch>
            <a:fillRect/>
          </a:stretch>
        </p:blipFill>
        <p:spPr>
          <a:xfrm>
            <a:off x="1501719" y="2377524"/>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1"/>
          <p:cNvSpPr>
            <a:spLocks noGrp="1"/>
          </p:cNvSpPr>
          <p:nvPr>
            <p:custDataLst>
              <p:tags r:id="rId1"/>
            </p:custDataLst>
          </p:nvPr>
        </p:nvSpPr>
        <p:spPr>
          <a:xfrm>
            <a:off x="2134235" y="478790"/>
            <a:ext cx="7920355" cy="83248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zh-CN" altLang="en-US" sz="4600" u="none" strike="noStrike" spc="300" baseline="0">
                <a:solidFill>
                  <a:schemeClr val="accent1">
                    <a:lumMod val="50000"/>
                  </a:schemeClr>
                </a:solidFill>
                <a:uLnTx/>
                <a:uFillTx/>
                <a:latin typeface="Arial" panose="020B0604020202020204" pitchFamily="34" charset="0"/>
                <a:ea typeface="微软雅黑" panose="020B0503020204020204" charset="-122"/>
              </a:rPr>
              <a:t>分类</a:t>
            </a:r>
            <a:endParaRPr lang="zh-CN" altLang="en-US" sz="4600" u="none" strike="noStrike" spc="300" baseline="0">
              <a:solidFill>
                <a:schemeClr val="accent1">
                  <a:lumMod val="50000"/>
                </a:schemeClr>
              </a:solidFill>
              <a:uLnTx/>
              <a:uFillTx/>
              <a:latin typeface="Arial" panose="020B0604020202020204" pitchFamily="34" charset="0"/>
              <a:ea typeface="微软雅黑" panose="020B0503020204020204" charset="-122"/>
            </a:endParaRPr>
          </a:p>
        </p:txBody>
      </p:sp>
      <p:grpSp>
        <p:nvGrpSpPr>
          <p:cNvPr id="5" name="组合 4"/>
          <p:cNvGrpSpPr/>
          <p:nvPr>
            <p:custDataLst>
              <p:tags r:id="rId2"/>
            </p:custDataLst>
          </p:nvPr>
        </p:nvGrpSpPr>
        <p:grpSpPr>
          <a:xfrm>
            <a:off x="-953" y="1457326"/>
            <a:ext cx="12192953" cy="5401944"/>
            <a:chOff x="-953" y="1457326"/>
            <a:chExt cx="12192953" cy="5401944"/>
          </a:xfrm>
        </p:grpSpPr>
        <p:sp>
          <p:nvSpPr>
            <p:cNvPr id="6" name="矩形 5"/>
            <p:cNvSpPr/>
            <p:nvPr>
              <p:custDataLst>
                <p:tags r:id="rId3"/>
              </p:custDataLst>
            </p:nvPr>
          </p:nvSpPr>
          <p:spPr>
            <a:xfrm>
              <a:off x="0" y="2782570"/>
              <a:ext cx="12192000" cy="4076700"/>
            </a:xfrm>
            <a:prstGeom prst="rect">
              <a:avLst/>
            </a:pr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2"/>
            <p:cNvSpPr/>
            <p:nvPr>
              <p:custDataLst>
                <p:tags r:id="rId4"/>
              </p:custDataLst>
            </p:nvPr>
          </p:nvSpPr>
          <p:spPr>
            <a:xfrm>
              <a:off x="0" y="1457326"/>
              <a:ext cx="12192000" cy="1971675"/>
            </a:xfrm>
            <a:custGeom>
              <a:avLst/>
              <a:gdLst>
                <a:gd name="connsiteX0" fmla="*/ 6096318 w 12192000"/>
                <a:gd name="connsiteY0" fmla="*/ 0 h 1971675"/>
                <a:gd name="connsiteX1" fmla="*/ 11775208 w 12192000"/>
                <a:gd name="connsiteY1" fmla="*/ 319379 h 1971675"/>
                <a:gd name="connsiteX2" fmla="*/ 12192000 w 12192000"/>
                <a:gd name="connsiteY2" fmla="*/ 381643 h 1971675"/>
                <a:gd name="connsiteX3" fmla="*/ 12192000 w 12192000"/>
                <a:gd name="connsiteY3" fmla="*/ 1799211 h 1971675"/>
                <a:gd name="connsiteX4" fmla="*/ 11775208 w 12192000"/>
                <a:gd name="connsiteY4" fmla="*/ 1861475 h 1971675"/>
                <a:gd name="connsiteX5" fmla="*/ 11204883 w 12192000"/>
                <a:gd name="connsiteY5" fmla="*/ 1931854 h 1971675"/>
                <a:gd name="connsiteX6" fmla="*/ 10812670 w 12192000"/>
                <a:gd name="connsiteY6" fmla="*/ 1971675 h 1971675"/>
                <a:gd name="connsiteX7" fmla="*/ 1379967 w 12192000"/>
                <a:gd name="connsiteY7" fmla="*/ 1971675 h 1971675"/>
                <a:gd name="connsiteX8" fmla="*/ 987753 w 12192000"/>
                <a:gd name="connsiteY8" fmla="*/ 1931854 h 1971675"/>
                <a:gd name="connsiteX9" fmla="*/ 417428 w 12192000"/>
                <a:gd name="connsiteY9" fmla="*/ 1861475 h 1971675"/>
                <a:gd name="connsiteX10" fmla="*/ 0 w 12192000"/>
                <a:gd name="connsiteY10" fmla="*/ 1799116 h 1971675"/>
                <a:gd name="connsiteX11" fmla="*/ 0 w 12192000"/>
                <a:gd name="connsiteY11" fmla="*/ 381738 h 1971675"/>
                <a:gd name="connsiteX12" fmla="*/ 417428 w 12192000"/>
                <a:gd name="connsiteY12" fmla="*/ 319379 h 1971675"/>
                <a:gd name="connsiteX13" fmla="*/ 6096318 w 12192000"/>
                <a:gd name="connsiteY13" fmla="*/ 0 h 197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1971675">
                  <a:moveTo>
                    <a:pt x="6096318" y="0"/>
                  </a:moveTo>
                  <a:cubicBezTo>
                    <a:pt x="8314063" y="0"/>
                    <a:pt x="10321853" y="122050"/>
                    <a:pt x="11775208" y="319379"/>
                  </a:cubicBezTo>
                  <a:lnTo>
                    <a:pt x="12192000" y="381643"/>
                  </a:lnTo>
                  <a:lnTo>
                    <a:pt x="12192000" y="1799211"/>
                  </a:lnTo>
                  <a:lnTo>
                    <a:pt x="11775208" y="1861475"/>
                  </a:lnTo>
                  <a:cubicBezTo>
                    <a:pt x="11593538" y="1886141"/>
                    <a:pt x="11403206" y="1909631"/>
                    <a:pt x="11204883" y="1931854"/>
                  </a:cubicBezTo>
                  <a:lnTo>
                    <a:pt x="10812670" y="1971675"/>
                  </a:lnTo>
                  <a:lnTo>
                    <a:pt x="1379967" y="1971675"/>
                  </a:lnTo>
                  <a:lnTo>
                    <a:pt x="987753" y="1931854"/>
                  </a:lnTo>
                  <a:cubicBezTo>
                    <a:pt x="789430" y="1909631"/>
                    <a:pt x="599098" y="1886141"/>
                    <a:pt x="417428" y="1861475"/>
                  </a:cubicBezTo>
                  <a:lnTo>
                    <a:pt x="0" y="1799116"/>
                  </a:lnTo>
                  <a:lnTo>
                    <a:pt x="0" y="381738"/>
                  </a:lnTo>
                  <a:lnTo>
                    <a:pt x="417428" y="319379"/>
                  </a:lnTo>
                  <a:cubicBezTo>
                    <a:pt x="1870783" y="122050"/>
                    <a:pt x="3878574" y="0"/>
                    <a:pt x="6096318"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1"/>
            <p:cNvSpPr/>
            <p:nvPr>
              <p:custDataLst>
                <p:tags r:id="rId5"/>
              </p:custDataLst>
            </p:nvPr>
          </p:nvSpPr>
          <p:spPr>
            <a:xfrm>
              <a:off x="-953" y="1552858"/>
              <a:ext cx="12192000" cy="1876143"/>
            </a:xfrm>
            <a:custGeom>
              <a:avLst/>
              <a:gdLst>
                <a:gd name="connsiteX0" fmla="*/ 6097271 w 12192000"/>
                <a:gd name="connsiteY0" fmla="*/ 0 h 1876143"/>
                <a:gd name="connsiteX1" fmla="*/ 11776161 w 12192000"/>
                <a:gd name="connsiteY1" fmla="*/ 319379 h 1876143"/>
                <a:gd name="connsiteX2" fmla="*/ 12192000 w 12192000"/>
                <a:gd name="connsiteY2" fmla="*/ 381501 h 1876143"/>
                <a:gd name="connsiteX3" fmla="*/ 12192000 w 12192000"/>
                <a:gd name="connsiteY3" fmla="*/ 1799353 h 1876143"/>
                <a:gd name="connsiteX4" fmla="*/ 11776161 w 12192000"/>
                <a:gd name="connsiteY4" fmla="*/ 1861475 h 1876143"/>
                <a:gd name="connsiteX5" fmla="*/ 11657298 w 12192000"/>
                <a:gd name="connsiteY5" fmla="*/ 1876143 h 1876143"/>
                <a:gd name="connsiteX6" fmla="*/ 537245 w 12192000"/>
                <a:gd name="connsiteY6" fmla="*/ 1876143 h 1876143"/>
                <a:gd name="connsiteX7" fmla="*/ 418381 w 12192000"/>
                <a:gd name="connsiteY7" fmla="*/ 1861475 h 1876143"/>
                <a:gd name="connsiteX8" fmla="*/ 0 w 12192000"/>
                <a:gd name="connsiteY8" fmla="*/ 1798974 h 1876143"/>
                <a:gd name="connsiteX9" fmla="*/ 0 w 12192000"/>
                <a:gd name="connsiteY9" fmla="*/ 381881 h 1876143"/>
                <a:gd name="connsiteX10" fmla="*/ 418381 w 12192000"/>
                <a:gd name="connsiteY10" fmla="*/ 319379 h 1876143"/>
                <a:gd name="connsiteX11" fmla="*/ 6097271 w 12192000"/>
                <a:gd name="connsiteY11" fmla="*/ 0 h 187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876143">
                  <a:moveTo>
                    <a:pt x="6097271" y="0"/>
                  </a:moveTo>
                  <a:cubicBezTo>
                    <a:pt x="8315016" y="0"/>
                    <a:pt x="10322806" y="122050"/>
                    <a:pt x="11776161" y="319379"/>
                  </a:cubicBezTo>
                  <a:lnTo>
                    <a:pt x="12192000" y="381501"/>
                  </a:lnTo>
                  <a:lnTo>
                    <a:pt x="12192000" y="1799353"/>
                  </a:lnTo>
                  <a:lnTo>
                    <a:pt x="11776161" y="1861475"/>
                  </a:lnTo>
                  <a:lnTo>
                    <a:pt x="11657298" y="1876143"/>
                  </a:lnTo>
                  <a:lnTo>
                    <a:pt x="537245" y="1876143"/>
                  </a:lnTo>
                  <a:lnTo>
                    <a:pt x="418381" y="1861475"/>
                  </a:lnTo>
                  <a:lnTo>
                    <a:pt x="0" y="1798974"/>
                  </a:lnTo>
                  <a:lnTo>
                    <a:pt x="0" y="381881"/>
                  </a:lnTo>
                  <a:lnTo>
                    <a:pt x="418381" y="319379"/>
                  </a:lnTo>
                  <a:cubicBezTo>
                    <a:pt x="1871736" y="122050"/>
                    <a:pt x="3879527" y="0"/>
                    <a:pt x="6097271" y="0"/>
                  </a:cubicBezTo>
                  <a:close/>
                </a:path>
              </a:pathLst>
            </a:cu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grpSp>
      <p:sp>
        <p:nvSpPr>
          <p:cNvPr id="10" name="文本框 9"/>
          <p:cNvSpPr txBox="1"/>
          <p:nvPr>
            <p:custDataLst>
              <p:tags r:id="rId6"/>
            </p:custDataLst>
          </p:nvPr>
        </p:nvSpPr>
        <p:spPr>
          <a:xfrm>
            <a:off x="1040765" y="2397760"/>
            <a:ext cx="10111740" cy="4089400"/>
          </a:xfrm>
          <a:prstGeom prst="rect">
            <a:avLst/>
          </a:prstGeom>
          <a:noFill/>
        </p:spPr>
        <p:txBody>
          <a:bodyPr vert="horz" lIns="90000" tIns="46800" rIns="90000" bIns="46800" rtlCol="0" anchor="t" anchorCtr="0">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414020" indent="-450215">
              <a:buFont typeface="Wingdings" panose="05000000000000000000" charset="0"/>
              <a:buChar char="n"/>
            </a:pPr>
            <a:r>
              <a:rPr lang="zh-CN" altLang="en-US" sz="2400" spc="0" dirty="0">
                <a:solidFill>
                  <a:schemeClr val="tx1">
                    <a:lumMod val="95000"/>
                    <a:lumOff val="5000"/>
                  </a:schemeClr>
                </a:solidFill>
                <a:uFillTx/>
                <a:latin typeface="微软雅黑" panose="020B0503020204020204" charset="-122"/>
                <a:ea typeface="微软雅黑" panose="020B0503020204020204" charset="-122"/>
                <a:sym typeface="+mn-ea"/>
              </a:rPr>
              <a:t>分类是在头脑中根据事物或现象的共同点和差异点，把它们区分为不同种类的思维过程。</a:t>
            </a:r>
            <a:endParaRPr lang="zh-CN" altLang="en-US" sz="2400" spc="0" dirty="0">
              <a:solidFill>
                <a:schemeClr val="tx1">
                  <a:lumMod val="95000"/>
                  <a:lumOff val="5000"/>
                </a:schemeClr>
              </a:solidFill>
              <a:uFillTx/>
              <a:latin typeface="微软雅黑" panose="020B0503020204020204" charset="-122"/>
              <a:ea typeface="微软雅黑" panose="020B0503020204020204" charset="-122"/>
            </a:endParaRPr>
          </a:p>
          <a:p>
            <a:pPr marL="414020" indent="-450215">
              <a:buFont typeface="Wingdings" panose="05000000000000000000" charset="0"/>
              <a:buChar char="n"/>
            </a:pPr>
            <a:r>
              <a:rPr lang="zh-CN" altLang="en-US" sz="2400" spc="0" dirty="0">
                <a:solidFill>
                  <a:schemeClr val="tx1">
                    <a:lumMod val="95000"/>
                    <a:lumOff val="5000"/>
                  </a:schemeClr>
                </a:solidFill>
                <a:uFillTx/>
                <a:latin typeface="微软雅黑" panose="020B0503020204020204" charset="-122"/>
                <a:ea typeface="微软雅黑" panose="020B0503020204020204" charset="-122"/>
                <a:sym typeface="+mn-ea"/>
              </a:rPr>
              <a:t>比较与分类是重要的思维认知加工方法，也是重要的思维环节。只有经过比较和分类才能找出事物的异同，才能进行选择，进而做出决定，并在此基础上进行抽象与概括。</a:t>
            </a:r>
            <a:endParaRPr lang="zh-CN" altLang="en-US" sz="2400" spc="0" dirty="0">
              <a:solidFill>
                <a:schemeClr val="tx1">
                  <a:lumMod val="95000"/>
                  <a:lumOff val="5000"/>
                </a:schemeClr>
              </a:solidFill>
              <a:uFillTx/>
              <a:latin typeface="微软雅黑" panose="020B0503020204020204" charset="-122"/>
              <a:ea typeface="微软雅黑" panose="020B0503020204020204" charset="-122"/>
              <a:sym typeface="+mn-ea"/>
            </a:endParaRPr>
          </a:p>
        </p:txBody>
      </p:sp>
      <p:pic>
        <p:nvPicPr>
          <p:cNvPr id="16" name="图形 15"/>
          <p:cNvPicPr>
            <a:picLocks noChangeAspect="1"/>
          </p:cNvPicPr>
          <p:nvPr/>
        </p:nvPicPr>
        <p:blipFill>
          <a:blip r:embed="rId7"/>
          <a:stretch>
            <a:fillRect/>
          </a:stretch>
        </p:blipFill>
        <p:spPr>
          <a:xfrm>
            <a:off x="1040709" y="56600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8"/>
          <a:stretch>
            <a:fillRect/>
          </a:stretch>
        </p:blipFill>
        <p:spPr>
          <a:xfrm>
            <a:off x="10470749" y="144275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9"/>
          <a:stretch>
            <a:fillRect/>
          </a:stretch>
        </p:blipFill>
        <p:spPr>
          <a:xfrm>
            <a:off x="9266722" y="5053962"/>
            <a:ext cx="501660" cy="501660"/>
          </a:xfrm>
          <a:prstGeom prst="rect">
            <a:avLst/>
          </a:prstGeom>
          <a:effectLst>
            <a:outerShdw blurRad="12700" dist="12700" dir="2700000" algn="tl"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82613" y="848995"/>
            <a:ext cx="11048365" cy="5523865"/>
          </a:xfrm>
          <a:prstGeom prst="rect">
            <a:avLst/>
          </a:prstGeom>
          <a:solidFill>
            <a:schemeClr val="bg1"/>
          </a:solidFill>
          <a:ln w="34925">
            <a:solidFill>
              <a:srgbClr val="53B9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2"/>
            </p:custDataLst>
          </p:nvPr>
        </p:nvSpPr>
        <p:spPr>
          <a:xfrm>
            <a:off x="2146935" y="469265"/>
            <a:ext cx="7919720" cy="78740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标题 1"/>
          <p:cNvSpPr>
            <a:spLocks noGrp="1"/>
          </p:cNvSpPr>
          <p:nvPr>
            <p:custDataLst>
              <p:tags r:id="rId3"/>
            </p:custDataLst>
          </p:nvPr>
        </p:nvSpPr>
        <p:spPr>
          <a:xfrm>
            <a:off x="2146618" y="468630"/>
            <a:ext cx="7920355" cy="788035"/>
          </a:xfrm>
          <a:prstGeom prst="rect">
            <a:avLst/>
          </a:prstGeom>
          <a:solidFill>
            <a:srgbClr val="53B9A3"/>
          </a:solidFill>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en-US" altLang="zh-CN" sz="3600" dirty="0">
                <a:solidFill>
                  <a:schemeClr val="bg1"/>
                </a:solidFill>
                <a:sym typeface="+mn-ea"/>
              </a:rPr>
              <a:t>3.</a:t>
            </a:r>
            <a:r>
              <a:rPr lang="zh-CN" altLang="en-US" sz="3600" dirty="0">
                <a:solidFill>
                  <a:schemeClr val="bg1"/>
                </a:solidFill>
                <a:sym typeface="+mn-ea"/>
              </a:rPr>
              <a:t>抽象与概括</a:t>
            </a:r>
            <a:endParaRPr lang="zh-CN" altLang="en-US" sz="3600" u="none" strike="noStrike" spc="260" baseline="0" dirty="0">
              <a:solidFill>
                <a:schemeClr val="bg1"/>
              </a:solidFill>
              <a:uLnTx/>
              <a:uFillTx/>
              <a:latin typeface="Arial" panose="020B0604020202020204" pitchFamily="34" charset="0"/>
              <a:ea typeface="微软雅黑" panose="020B0503020204020204" charset="-122"/>
              <a:sym typeface="+mn-ea"/>
            </a:endParaRPr>
          </a:p>
        </p:txBody>
      </p:sp>
      <p:sp>
        <p:nvSpPr>
          <p:cNvPr id="10" name="文本框 9"/>
          <p:cNvSpPr txBox="1"/>
          <p:nvPr>
            <p:custDataLst>
              <p:tags r:id="rId4"/>
            </p:custDataLst>
          </p:nvPr>
        </p:nvSpPr>
        <p:spPr>
          <a:xfrm>
            <a:off x="1040130" y="1773974"/>
            <a:ext cx="10111740" cy="3685266"/>
          </a:xfrm>
          <a:prstGeom prst="rect">
            <a:avLst/>
          </a:prstGeom>
          <a:noFill/>
        </p:spPr>
        <p:txBody>
          <a:bodyPr vert="horz" lIns="90000" tIns="46800" rIns="90000" bIns="46800" rtlCol="0" anchor="ctr">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546100" algn="just">
              <a:lnSpc>
                <a:spcPct val="120000"/>
              </a:lnSpc>
              <a:buNone/>
              <a:extLst>
                <a:ext uri="{35155182-B16C-46BC-9424-99874614C6A1}">
                  <wpsdc:indentchars xmlns:wpsdc="http://www.wps.cn/officeDocument/2017/drawingmlCustomData" val="200" checksum="1164949499"/>
                </a:ext>
              </a:extLst>
            </a:pPr>
            <a:r>
              <a:rPr lang="zh-CN" altLang="en-US" sz="2000" dirty="0">
                <a:sym typeface="+mn-ea"/>
              </a:rPr>
              <a:t>抽象与概括是更高级的分析与综合活动。</a:t>
            </a:r>
            <a:endParaRPr lang="zh-CN" altLang="en-US" sz="2000" dirty="0"/>
          </a:p>
          <a:p>
            <a:pPr marL="0" indent="546100" algn="just">
              <a:lnSpc>
                <a:spcPct val="120000"/>
              </a:lnSpc>
              <a:buNone/>
              <a:extLst>
                <a:ext uri="{35155182-B16C-46BC-9424-99874614C6A1}">
                  <wpsdc:indentchars xmlns:wpsdc="http://www.wps.cn/officeDocument/2017/drawingmlCustomData" val="200" checksum="1164949499"/>
                </a:ext>
              </a:extLst>
            </a:pPr>
            <a:r>
              <a:rPr lang="zh-CN" altLang="en-US" sz="2000" dirty="0">
                <a:solidFill>
                  <a:srgbClr val="FF0000"/>
                </a:solidFill>
                <a:ea typeface="黑体" panose="02010609060101010101" charset="-122"/>
                <a:sym typeface="+mn-ea"/>
              </a:rPr>
              <a:t>抽象</a:t>
            </a:r>
            <a:r>
              <a:rPr lang="zh-CN" altLang="en-US" sz="2000" dirty="0">
                <a:ea typeface="黑体" panose="02010609060101010101" charset="-122"/>
                <a:sym typeface="+mn-ea"/>
              </a:rPr>
              <a:t>是指在头脑中把事物或现象共同的、本质的特征抽取出来，并舍弃个别的、非本质特征的思维过程。</a:t>
            </a:r>
            <a:endParaRPr lang="zh-CN" altLang="en-US" sz="2000" dirty="0">
              <a:solidFill>
                <a:srgbClr val="FF3300"/>
              </a:solidFill>
              <a:ea typeface="黑体" panose="02010609060101010101" charset="-122"/>
            </a:endParaRPr>
          </a:p>
          <a:p>
            <a:pPr marL="0" indent="546100" algn="just">
              <a:lnSpc>
                <a:spcPct val="120000"/>
              </a:lnSpc>
              <a:buNone/>
              <a:extLst>
                <a:ext uri="{35155182-B16C-46BC-9424-99874614C6A1}">
                  <wpsdc:indentchars xmlns:wpsdc="http://www.wps.cn/officeDocument/2017/drawingmlCustomData" val="200" checksum="1164949499"/>
                </a:ext>
              </a:extLst>
            </a:pPr>
            <a:r>
              <a:rPr lang="zh-CN" altLang="en-US" sz="2000" b="1" dirty="0">
                <a:solidFill>
                  <a:srgbClr val="FF0000"/>
                </a:solidFill>
                <a:latin typeface="楷体" panose="02010609060101010101" charset="-122"/>
                <a:ea typeface="楷体" panose="02010609060101010101" charset="-122"/>
                <a:sym typeface="+mn-ea"/>
              </a:rPr>
              <a:t>例如，</a:t>
            </a:r>
            <a:r>
              <a:rPr lang="zh-CN" altLang="en-US" sz="2000" b="1" dirty="0">
                <a:latin typeface="楷体" panose="02010609060101010101" charset="-122"/>
                <a:ea typeface="楷体" panose="02010609060101010101" charset="-122"/>
                <a:sym typeface="+mn-ea"/>
              </a:rPr>
              <a:t>人们对各种钟、表的抽象就是，将“能计时”这个本质属性抽取出来，而舍弃大小、形状等非本质的属性。</a:t>
            </a:r>
            <a:r>
              <a:rPr lang="zh-CN" altLang="en-US" sz="2000" dirty="0">
                <a:sym typeface="+mn-ea"/>
              </a:rPr>
              <a:t> </a:t>
            </a:r>
            <a:endParaRPr lang="zh-CN" altLang="en-US" sz="2000" dirty="0"/>
          </a:p>
          <a:p>
            <a:pPr marL="0" indent="546100" algn="just">
              <a:lnSpc>
                <a:spcPct val="120000"/>
              </a:lnSpc>
              <a:buNone/>
              <a:extLst>
                <a:ext uri="{35155182-B16C-46BC-9424-99874614C6A1}">
                  <wpsdc:indentchars xmlns:wpsdc="http://www.wps.cn/officeDocument/2017/drawingmlCustomData" val="200" checksum="1164949499"/>
                </a:ext>
              </a:extLst>
            </a:pPr>
            <a:r>
              <a:rPr lang="zh-CN" altLang="en-US" sz="2000" dirty="0">
                <a:solidFill>
                  <a:srgbClr val="FF3300"/>
                </a:solidFill>
                <a:ea typeface="黑体" panose="02010609060101010101" charset="-122"/>
                <a:sym typeface="+mn-ea"/>
              </a:rPr>
              <a:t>概括是在抽象的基础上进行的。</a:t>
            </a:r>
            <a:r>
              <a:rPr lang="zh-CN" altLang="en-US" sz="2000" dirty="0">
                <a:ea typeface="黑体" panose="02010609060101010101" charset="-122"/>
                <a:sym typeface="+mn-ea"/>
              </a:rPr>
              <a:t>概括是指在头脑中把抽象出来的事物的共同的、本质的特征综合起来并推广到同类事物中去，使之普遍化的思维过程。</a:t>
            </a:r>
            <a:r>
              <a:rPr lang="zh-CN" altLang="en-US" sz="2000" dirty="0">
                <a:sym typeface="+mn-ea"/>
              </a:rPr>
              <a:t> </a:t>
            </a:r>
            <a:endParaRPr lang="zh-CN" altLang="en-US" sz="2000" dirty="0">
              <a:solidFill>
                <a:srgbClr val="FF3300"/>
              </a:solidFill>
            </a:endParaRPr>
          </a:p>
          <a:p>
            <a:pPr marL="0" indent="546100" algn="just">
              <a:lnSpc>
                <a:spcPct val="120000"/>
              </a:lnSpc>
              <a:buNone/>
              <a:extLst>
                <a:ext uri="{35155182-B16C-46BC-9424-99874614C6A1}">
                  <wpsdc:indentchars xmlns:wpsdc="http://www.wps.cn/officeDocument/2017/drawingmlCustomData" val="200" checksum="1164949499"/>
                </a:ext>
              </a:extLst>
            </a:pPr>
            <a:r>
              <a:rPr lang="zh-CN" altLang="en-US" sz="2000" b="1" dirty="0">
                <a:latin typeface="楷体" panose="02010609060101010101" charset="-122"/>
                <a:ea typeface="楷体" panose="02010609060101010101" charset="-122"/>
                <a:sym typeface="+mn-ea"/>
              </a:rPr>
              <a:t>例如，我们把“由三条线段组成的封闭图形”叫做三角形，意思是无论一个图形的大小、形状、位置如何，只要它具有“由三条线段组成”和“封闭图形”这两个特征，就是三角形。</a:t>
            </a:r>
            <a:endParaRPr lang="en-US" altLang="zh-CN" sz="2000" spc="140"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矩形 4"/>
          <p:cNvSpPr/>
          <p:nvPr>
            <p:custDataLst>
              <p:tags r:id="rId5"/>
            </p:custDataLst>
          </p:nvPr>
        </p:nvSpPr>
        <p:spPr>
          <a:xfrm>
            <a:off x="412115" y="2698750"/>
            <a:ext cx="330835" cy="1460500"/>
          </a:xfrm>
          <a:prstGeom prst="rect">
            <a:avLst/>
          </a:prstGeom>
          <a:solidFill>
            <a:srgbClr val="53B9A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6"/>
            </p:custDataLst>
          </p:nvPr>
        </p:nvSpPr>
        <p:spPr>
          <a:xfrm>
            <a:off x="11453495" y="2698750"/>
            <a:ext cx="330835" cy="1460500"/>
          </a:xfrm>
          <a:prstGeom prst="rect">
            <a:avLst/>
          </a:prstGeom>
          <a:solidFill>
            <a:srgbClr val="53B9A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400" y="3315970"/>
            <a:ext cx="7561580" cy="101473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小学生的思维与想象</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890135" y="221113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项目四</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2"/>
            </p:custDataLst>
          </p:nvPr>
        </p:nvGrpSpPr>
        <p:grpSpPr>
          <a:xfrm>
            <a:off x="283438" y="2720560"/>
            <a:ext cx="56916" cy="2614346"/>
            <a:chOff x="757242" y="1489086"/>
            <a:chExt cx="56916" cy="2614346"/>
          </a:xfrm>
        </p:grpSpPr>
        <p:cxnSp>
          <p:nvCxnSpPr>
            <p:cNvPr id="6" name="直接连接符 5"/>
            <p:cNvCxnSpPr/>
            <p:nvPr>
              <p:custDataLst>
                <p:tags r:id="rId3"/>
              </p:custDataLst>
            </p:nvPr>
          </p:nvCxnSpPr>
          <p:spPr>
            <a:xfrm>
              <a:off x="785700" y="1489086"/>
              <a:ext cx="0" cy="1798094"/>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828815"/>
            <a:ext cx="10972888" cy="44197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 name="Title 6"/>
          <p:cNvSpPr txBox="1"/>
          <p:nvPr>
            <p:custDataLst>
              <p:tags r:id="rId11"/>
            </p:custDataLst>
          </p:nvPr>
        </p:nvSpPr>
        <p:spPr>
          <a:xfrm>
            <a:off x="1102360" y="2286000"/>
            <a:ext cx="9987280" cy="3505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95300" algn="just" fontAlgn="auto">
              <a:lnSpc>
                <a:spcPct val="130000"/>
              </a:lnSpc>
              <a:spcBef>
                <a:spcPts val="0"/>
              </a:spcBef>
              <a:spcAft>
                <a:spcPts val="1300"/>
              </a:spcAft>
              <a:extLst>
                <a:ext uri="{35155182-B16C-46BC-9424-99874614C6A1}">
                  <wpsdc:indentchars xmlns:wpsdc="http://www.wps.cn/officeDocument/2017/drawingmlCustomData" val="200" checksum="3258507729"/>
                </a:ext>
              </a:extLst>
            </a:pPr>
            <a:r>
              <a:rPr lang="zh-CN" altLang="en-US" sz="2000" b="1">
                <a:solidFill>
                  <a:srgbClr val="FF3300"/>
                </a:solidFill>
                <a:sym typeface="+mn-ea"/>
              </a:rPr>
              <a:t>具体化</a:t>
            </a:r>
            <a:r>
              <a:rPr lang="zh-CN" altLang="en-US" sz="2000" b="1">
                <a:sym typeface="+mn-ea"/>
              </a:rPr>
              <a:t>是指在头脑里把抽象、概括出来的一般认识同具体事物联系起来的思维过程，也就是用一般原理去解决实际问题，用理论指导实际活动的过程。</a:t>
            </a:r>
            <a:endParaRPr lang="zh-CN" altLang="en-US" sz="2000" b="1" dirty="0"/>
          </a:p>
          <a:p>
            <a:pPr indent="495300" algn="just" fontAlgn="auto">
              <a:lnSpc>
                <a:spcPct val="130000"/>
              </a:lnSpc>
              <a:spcBef>
                <a:spcPts val="0"/>
              </a:spcBef>
              <a:spcAft>
                <a:spcPts val="1300"/>
              </a:spcAft>
              <a:extLst>
                <a:ext uri="{35155182-B16C-46BC-9424-99874614C6A1}">
                  <wpsdc:indentchars xmlns:wpsdc="http://www.wps.cn/officeDocument/2017/drawingmlCustomData" val="200" checksum="3258507729"/>
                </a:ext>
              </a:extLst>
            </a:pPr>
            <a:r>
              <a:rPr lang="zh-CN" altLang="en-US" sz="2000">
                <a:latin typeface="楷体_GB2312" panose="02010609030101010101" pitchFamily="49" charset="-122"/>
                <a:ea typeface="楷体_GB2312" panose="02010609030101010101" pitchFamily="49" charset="-122"/>
                <a:sym typeface="+mn-ea"/>
              </a:rPr>
              <a:t>在教学或实际工作中，应用一般原理来解决具体问题，就是具体化的表现。</a:t>
            </a:r>
            <a:endParaRPr lang="zh-CN" altLang="en-US" sz="2000" dirty="0"/>
          </a:p>
          <a:p>
            <a:pPr indent="495300" algn="just" fontAlgn="auto">
              <a:lnSpc>
                <a:spcPct val="130000"/>
              </a:lnSpc>
              <a:spcBef>
                <a:spcPts val="0"/>
              </a:spcBef>
              <a:spcAft>
                <a:spcPts val="1300"/>
              </a:spcAft>
              <a:extLst>
                <a:ext uri="{35155182-B16C-46BC-9424-99874614C6A1}">
                  <wpsdc:indentchars xmlns:wpsdc="http://www.wps.cn/officeDocument/2017/drawingmlCustomData" val="200" checksum="3258507729"/>
                </a:ext>
              </a:extLst>
            </a:pPr>
            <a:r>
              <a:rPr lang="zh-CN" altLang="en-US" sz="2000" b="1">
                <a:solidFill>
                  <a:srgbClr val="FF0000"/>
                </a:solidFill>
                <a:sym typeface="+mn-ea"/>
              </a:rPr>
              <a:t>系统化</a:t>
            </a:r>
            <a:r>
              <a:rPr lang="zh-CN" altLang="en-US" sz="2000" b="1">
                <a:sym typeface="+mn-ea"/>
              </a:rPr>
              <a:t>是指在头脑里把学到的知识分门别类地按一定程序组成层次分明的整体系统的过程。</a:t>
            </a:r>
            <a:r>
              <a:rPr lang="zh-CN" altLang="en-US" sz="2000">
                <a:sym typeface="+mn-ea"/>
              </a:rPr>
              <a:t>    </a:t>
            </a:r>
            <a:endParaRPr lang="zh-CN" altLang="en-US" sz="2000" dirty="0">
              <a:latin typeface="楷体_GB2312" panose="02010609030101010101" pitchFamily="49" charset="-122"/>
              <a:ea typeface="楷体_GB2312" panose="02010609030101010101" pitchFamily="49" charset="-122"/>
            </a:endParaRPr>
          </a:p>
          <a:p>
            <a:pPr indent="495300" algn="just" fontAlgn="auto">
              <a:lnSpc>
                <a:spcPct val="130000"/>
              </a:lnSpc>
              <a:spcBef>
                <a:spcPts val="0"/>
              </a:spcBef>
              <a:spcAft>
                <a:spcPts val="1300"/>
              </a:spcAft>
              <a:buNone/>
              <a:extLst>
                <a:ext uri="{35155182-B16C-46BC-9424-99874614C6A1}">
                  <wpsdc:indentchars xmlns:wpsdc="http://www.wps.cn/officeDocument/2017/drawingmlCustomData" val="200" checksum="3258507729"/>
                </a:ext>
              </a:extLst>
            </a:pPr>
            <a:r>
              <a:rPr lang="zh-CN" altLang="en-US" sz="2000">
                <a:sym typeface="+mn-ea"/>
              </a:rPr>
              <a:t>通过系统化，可以使我们对事物的认识更加明确、清晰和完整；通过具体化，则可以使我们对事物的认识得到深化和发展。 </a:t>
            </a:r>
            <a:endParaRPr lang="zh-CN" altLang="en-US" sz="20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80260" y="605155"/>
            <a:ext cx="6246495" cy="755650"/>
          </a:xfrm>
          <a:prstGeom prst="rect">
            <a:avLst/>
          </a:prstGeom>
          <a:noFill/>
          <a:effectLst/>
        </p:spPr>
        <p:txBody>
          <a:bodyPr wrap="square" rtlCol="0">
            <a:spAutoFit/>
          </a:bodyPr>
          <a:p>
            <a:pPr>
              <a:lnSpc>
                <a:spcPct val="120000"/>
              </a:lnSpc>
            </a:pPr>
            <a:r>
              <a:rPr lang="en-US" altLang="zh-CN" sz="3600" b="1" dirty="0">
                <a:solidFill>
                  <a:srgbClr val="C00000"/>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C00000"/>
                </a:solidFill>
                <a:latin typeface="微软雅黑" panose="020B0503020204020204" charset="-122"/>
                <a:ea typeface="微软雅黑" panose="020B0503020204020204" charset="-122"/>
                <a:cs typeface="微软雅黑" panose="020B0503020204020204" charset="-122"/>
                <a:sym typeface="+mn-ea"/>
              </a:rPr>
              <a:t>具体化与系统化</a:t>
            </a:r>
            <a:endParaRPr lang="zh-CN" altLang="en-US" sz="3600" b="1" dirty="0">
              <a:solidFill>
                <a:srgbClr val="C00000"/>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8" name="图形 15"/>
          <p:cNvPicPr>
            <a:picLocks noChangeAspect="1"/>
          </p:cNvPicPr>
          <p:nvPr/>
        </p:nvPicPr>
        <p:blipFill>
          <a:blip r:embed="rId12"/>
          <a:stretch>
            <a:fillRect/>
          </a:stretch>
        </p:blipFill>
        <p:spPr>
          <a:xfrm>
            <a:off x="1219144" y="610459"/>
            <a:ext cx="861262" cy="745322"/>
          </a:xfrm>
          <a:prstGeom prst="rect">
            <a:avLst/>
          </a:prstGeom>
          <a:effectLst>
            <a:outerShdw blurRad="25400" dist="25400" dir="8100000" algn="tr" rotWithShape="0">
              <a:prstClr val="black">
                <a:alpha val="40000"/>
              </a:prstClr>
            </a:outerShdw>
          </a:effectLst>
        </p:spPr>
      </p:pic>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632460" y="2063115"/>
            <a:ext cx="10788015" cy="374904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indent="457200" algn="just">
              <a:lnSpc>
                <a:spcPct val="130000"/>
              </a:lnSpc>
              <a:spcBef>
                <a:spcPts val="0"/>
              </a:spcBef>
              <a:spcAft>
                <a:spcPts val="1200"/>
              </a:spcAft>
              <a:extLst>
                <a:ext uri="{35155182-B16C-46BC-9424-99874614C6A1}">
                  <wpsdc:indentchars xmlns:wpsdc="http://www.wps.cn/officeDocument/2017/drawingmlCustomData" val="200" checksum="59296752"/>
                </a:ext>
              </a:extLst>
            </a:pPr>
            <a:r>
              <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相传叙拉古赫农王让工匠替他做了一顶纯金的王冠，做好后，国王疑心工匠在金冠中掺了假，但这顶金冠确与当初交给金匠的纯金一样重，到底工匠有没有捣鬼呢？国王请阿基米德来检验。最初，阿基米德也是冥思苦想而不得要领。一天，他去澡堂洗澡，当他坐进澡盆里时，看到水往外溢，同时感到身体被轻轻拖起。他突然悟到可以用测定固体在水中排水量的办法，来确定金冠的比重。他兴奋地跳出澡盆，连衣服都顾不得跑了出去，大声喊着“尤里卡！尤里卡！”。</a:t>
            </a:r>
            <a:r>
              <a:rPr lang="en-US" altLang="zh-CN"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(eureka</a:t>
            </a:r>
            <a:r>
              <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，意思是“我知道了”</a:t>
            </a:r>
            <a:r>
              <a:rPr lang="en-US" altLang="zh-CN"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endParaRPr>
          </a:p>
          <a:p>
            <a:pPr indent="457200" algn="just">
              <a:lnSpc>
                <a:spcPct val="130000"/>
              </a:lnSpc>
              <a:spcBef>
                <a:spcPts val="0"/>
              </a:spcBef>
              <a:spcAft>
                <a:spcPts val="1200"/>
              </a:spcAft>
              <a:extLst>
                <a:ext uri="{35155182-B16C-46BC-9424-99874614C6A1}">
                  <wpsdc:indentchars xmlns:wpsdc="http://www.wps.cn/officeDocument/2017/drawingmlCustomData" val="200" checksum="59296752"/>
                </a:ext>
              </a:extLst>
            </a:pPr>
            <a:r>
              <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他经过了进一步的实验以后来到王宫，他把王冠和同等重量的纯金放在盛满水的两个盆里，比较两盆溢出来的水，发现放王冠的盆里溢出来的水比另一盆多。这就说明王冠的体积比相同重量的纯金的体积大，所以证明了王冠里掺进了其他金属。</a:t>
            </a:r>
            <a:endPar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1195070" y="582930"/>
            <a:ext cx="9509760" cy="681990"/>
          </a:xfrm>
          <a:prstGeom prst="rect">
            <a:avLst/>
          </a:prstGeom>
          <a:noFill/>
          <a:effectLst/>
        </p:spPr>
        <p:txBody>
          <a:bodyPr wrap="square" rtlCol="0">
            <a:spAutoFit/>
          </a:bodyPr>
          <a:p>
            <a:pPr>
              <a:lnSpc>
                <a:spcPct val="120000"/>
              </a:lnSpc>
            </a:pPr>
            <a:r>
              <a:rPr lang="zh-CN" altLang="en-US" sz="3200" b="1" dirty="0">
                <a:solidFill>
                  <a:srgbClr val="C00000"/>
                </a:solidFill>
                <a:sym typeface="+mn-ea"/>
              </a:rPr>
              <a:t>希腊科学家阿基米德解决测定王冠含金重量问题</a:t>
            </a:r>
            <a:endParaRPr lang="zh-CN" altLang="en-US" sz="3200" b="1" dirty="0">
              <a:solidFill>
                <a:srgbClr val="C00000"/>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8" name="图形 15"/>
          <p:cNvPicPr>
            <a:picLocks noChangeAspect="1"/>
          </p:cNvPicPr>
          <p:nvPr/>
        </p:nvPicPr>
        <p:blipFill>
          <a:blip r:embed="rId9"/>
          <a:stretch>
            <a:fillRect/>
          </a:stretch>
        </p:blipFill>
        <p:spPr>
          <a:xfrm>
            <a:off x="333954" y="588234"/>
            <a:ext cx="861262" cy="745322"/>
          </a:xfrm>
          <a:prstGeom prst="rect">
            <a:avLst/>
          </a:prstGeom>
          <a:effectLst>
            <a:outerShdw blurRad="25400" dist="25400" dir="8100000" algn="tr"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13"/>
          <p:cNvSpPr/>
          <p:nvPr>
            <p:custDataLst>
              <p:tags r:id="rId1"/>
            </p:custDataLst>
          </p:nvPr>
        </p:nvSpPr>
        <p:spPr>
          <a:xfrm>
            <a:off x="6466840" y="1746250"/>
            <a:ext cx="4910455" cy="38119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2"/>
            </p:custDataLst>
          </p:nvPr>
        </p:nvSpPr>
        <p:spPr>
          <a:xfrm>
            <a:off x="688975" y="1746250"/>
            <a:ext cx="5454015" cy="38119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3"/>
            </p:custDataLst>
          </p:nvPr>
        </p:nvSpPr>
        <p:spPr>
          <a:xfrm>
            <a:off x="841375" y="1898650"/>
            <a:ext cx="5454015" cy="3811905"/>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4"/>
            </p:custDataLst>
          </p:nvPr>
        </p:nvSpPr>
        <p:spPr>
          <a:xfrm>
            <a:off x="6619240" y="1898650"/>
            <a:ext cx="4910455" cy="3811905"/>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5"/>
            </p:custDataLst>
          </p:nvPr>
        </p:nvSpPr>
        <p:spPr>
          <a:xfrm>
            <a:off x="1463040" y="638175"/>
            <a:ext cx="10046335" cy="702945"/>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200" b="1" spc="220" dirty="0">
                <a:solidFill>
                  <a:schemeClr val="accent1">
                    <a:lumMod val="50000"/>
                  </a:schemeClr>
                </a:solidFill>
                <a:latin typeface="微软雅黑" panose="020B0503020204020204" charset="-122"/>
                <a:ea typeface="微软雅黑" panose="020B0503020204020204" charset="-122"/>
                <a:sym typeface="+mn-ea"/>
              </a:rPr>
              <a:t>（五）思维形式</a:t>
            </a:r>
            <a:endParaRPr lang="zh-CN" altLang="en-US" sz="3200" b="1" spc="220" dirty="0">
              <a:solidFill>
                <a:schemeClr val="accent1">
                  <a:lumMod val="50000"/>
                </a:schemeClr>
              </a:solidFill>
              <a:latin typeface="微软雅黑" panose="020B0503020204020204" charset="-122"/>
              <a:ea typeface="微软雅黑" panose="020B0503020204020204" charset="-122"/>
              <a:sym typeface="+mn-ea"/>
            </a:endParaRPr>
          </a:p>
        </p:txBody>
      </p:sp>
      <p:sp>
        <p:nvSpPr>
          <p:cNvPr id="13" name="Title 6"/>
          <p:cNvSpPr txBox="1"/>
          <p:nvPr>
            <p:custDataLst>
              <p:tags r:id="rId6"/>
            </p:custDataLst>
          </p:nvPr>
        </p:nvSpPr>
        <p:spPr>
          <a:xfrm>
            <a:off x="6836410" y="2004695"/>
            <a:ext cx="4309110" cy="8458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sz="20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每个概念都有它的内涵和外延</a:t>
            </a:r>
            <a:r>
              <a:rPr kumimoji="0" lang="zh-CN" altLang="en-US" sz="20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a:t>
            </a:r>
            <a:endParaRPr kumimoji="0" lang="zh-CN" altLang="en-US" sz="20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8" name="Title 6"/>
          <p:cNvSpPr txBox="1"/>
          <p:nvPr>
            <p:custDataLst>
              <p:tags r:id="rId7"/>
            </p:custDataLst>
          </p:nvPr>
        </p:nvSpPr>
        <p:spPr>
          <a:xfrm>
            <a:off x="6821170" y="2851150"/>
            <a:ext cx="4556125" cy="244729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30000"/>
              </a:lnSpc>
              <a:spcBef>
                <a:spcPts val="0"/>
              </a:spcBef>
              <a:spcAft>
                <a:spcPts val="800"/>
              </a:spcAft>
              <a:buSzPct val="100000"/>
              <a:buFont typeface="+mj-lt"/>
            </a:pPr>
            <a:r>
              <a:rPr lang="zh-CN" altLang="en-US" sz="1800" b="1">
                <a:solidFill>
                  <a:srgbClr val="C00000"/>
                </a:solidFill>
                <a:sym typeface="+mn-ea"/>
              </a:rPr>
              <a:t>内涵</a:t>
            </a:r>
            <a:r>
              <a:rPr lang="zh-CN" altLang="en-US" sz="1800">
                <a:sym typeface="+mn-ea"/>
              </a:rPr>
              <a:t>是指概念所包含的事物的本质属性。</a:t>
            </a:r>
            <a:endParaRPr lang="zh-CN" altLang="en-US" sz="1800">
              <a:sym typeface="+mn-ea"/>
            </a:endParaRPr>
          </a:p>
          <a:p>
            <a:pPr lvl="0" indent="0" algn="just" fontAlgn="ctr">
              <a:lnSpc>
                <a:spcPct val="130000"/>
              </a:lnSpc>
              <a:spcBef>
                <a:spcPts val="0"/>
              </a:spcBef>
              <a:spcAft>
                <a:spcPts val="800"/>
              </a:spcAft>
              <a:buSzPct val="100000"/>
              <a:buFont typeface="+mj-lt"/>
            </a:pPr>
            <a:r>
              <a:rPr lang="zh-CN" altLang="en-US" sz="1800" b="1">
                <a:solidFill>
                  <a:srgbClr val="C00000"/>
                </a:solidFill>
                <a:sym typeface="+mn-ea"/>
              </a:rPr>
              <a:t>外延</a:t>
            </a:r>
            <a:r>
              <a:rPr lang="zh-CN" altLang="en-US" sz="1800">
                <a:sym typeface="+mn-ea"/>
              </a:rPr>
              <a:t>指属于这一概念的所有事物，即概念的范围。</a:t>
            </a:r>
            <a:endParaRPr lang="zh-CN" altLang="en-US" sz="1800">
              <a:sym typeface="+mn-ea"/>
            </a:endParaRPr>
          </a:p>
          <a:p>
            <a:pPr lvl="0" indent="0" algn="just" fontAlgn="ctr">
              <a:lnSpc>
                <a:spcPct val="130000"/>
              </a:lnSpc>
              <a:spcBef>
                <a:spcPts val="0"/>
              </a:spcBef>
              <a:spcAft>
                <a:spcPts val="800"/>
              </a:spcAft>
              <a:buSzPct val="100000"/>
              <a:buFont typeface="+mj-lt"/>
            </a:pPr>
            <a:r>
              <a:rPr lang="zh-CN" altLang="en-US" sz="1800" spc="0">
                <a:solidFill>
                  <a:schemeClr val="tx1"/>
                </a:solidFill>
                <a:uFillTx/>
                <a:latin typeface="微软雅黑" panose="020B0503020204020204" charset="-122"/>
                <a:ea typeface="微软雅黑" panose="020B0503020204020204" charset="-122"/>
                <a:cs typeface="微软雅黑" panose="020B0503020204020204" charset="-122"/>
                <a:sym typeface="+mn-ea"/>
              </a:rPr>
              <a:t>例如，“笔”这个概念的内涵是写字画图的工具，</a:t>
            </a:r>
            <a:r>
              <a:rPr lang="zh-CN" altLang="en-US" sz="1800" spc="0">
                <a:solidFill>
                  <a:schemeClr val="tx1"/>
                </a:solidFill>
                <a:uFillTx/>
                <a:latin typeface="微软雅黑" panose="020B0503020204020204" charset="-122"/>
                <a:ea typeface="微软雅黑" panose="020B0503020204020204" charset="-122"/>
                <a:cs typeface="微软雅黑" panose="020B0503020204020204" charset="-122"/>
                <a:sym typeface="+mn-ea"/>
              </a:rPr>
              <a:t>外延包括铅笔、钢笔、毛笔、蜡笔、粉笔等。</a:t>
            </a:r>
            <a:endParaRPr lang="zh-CN" altLang="en-US" sz="1800" spc="0">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形 15"/>
          <p:cNvPicPr>
            <a:picLocks noChangeAspect="1"/>
          </p:cNvPicPr>
          <p:nvPr/>
        </p:nvPicPr>
        <p:blipFill>
          <a:blip r:embed="rId8"/>
          <a:stretch>
            <a:fillRect/>
          </a:stretch>
        </p:blipFill>
        <p:spPr>
          <a:xfrm>
            <a:off x="688919" y="61666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9"/>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0"/>
          <a:stretch>
            <a:fillRect/>
          </a:stretch>
        </p:blipFill>
        <p:spPr>
          <a:xfrm>
            <a:off x="11085362" y="1627502"/>
            <a:ext cx="501660" cy="501660"/>
          </a:xfrm>
          <a:prstGeom prst="rect">
            <a:avLst/>
          </a:prstGeom>
          <a:effectLst>
            <a:outerShdw blurRad="12700" dist="12700" dir="2700000" algn="tl" rotWithShape="0">
              <a:prstClr val="black">
                <a:alpha val="40000"/>
              </a:prstClr>
            </a:outerShdw>
          </a:effectLst>
        </p:spPr>
      </p:pic>
      <p:sp>
        <p:nvSpPr>
          <p:cNvPr id="4" name="Title 6"/>
          <p:cNvSpPr txBox="1"/>
          <p:nvPr>
            <p:custDataLst>
              <p:tags r:id="rId11"/>
            </p:custDataLst>
          </p:nvPr>
        </p:nvSpPr>
        <p:spPr>
          <a:xfrm>
            <a:off x="1021080" y="2004695"/>
            <a:ext cx="5110480" cy="8464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lang="zh-CN" altLang="en-US" sz="20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什么是概念</a:t>
            </a:r>
            <a:endParaRPr kumimoji="0" lang="zh-CN" altLang="en-US" sz="20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5" name="Title 6"/>
          <p:cNvSpPr txBox="1"/>
          <p:nvPr>
            <p:custDataLst>
              <p:tags r:id="rId12"/>
            </p:custDataLst>
          </p:nvPr>
        </p:nvSpPr>
        <p:spPr>
          <a:xfrm>
            <a:off x="1020445" y="2851150"/>
            <a:ext cx="5111750" cy="244729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just" fontAlgn="ctr">
              <a:lnSpc>
                <a:spcPct val="120000"/>
              </a:lnSpc>
              <a:spcBef>
                <a:spcPts val="0"/>
              </a:spcBef>
              <a:spcAft>
                <a:spcPts val="800"/>
              </a:spcAft>
              <a:buSzPct val="100000"/>
              <a:buFont typeface="+mj-lt"/>
            </a:pPr>
            <a:r>
              <a:rPr lang="zh-CN" altLang="en-US" sz="1800" b="1">
                <a:solidFill>
                  <a:srgbClr val="C00000"/>
                </a:solidFill>
                <a:sym typeface="+mn-ea"/>
              </a:rPr>
              <a:t>概念：</a:t>
            </a:r>
            <a:r>
              <a:rPr lang="zh-CN" altLang="en-US" sz="1800" b="1">
                <a:sym typeface="+mn-ea"/>
              </a:rPr>
              <a:t>是人脑反映事物本质的思维形式。</a:t>
            </a:r>
            <a:endParaRPr lang="en-US" altLang="zh-CN" sz="1800" b="1" dirty="0"/>
          </a:p>
          <a:p>
            <a:pPr lvl="0" indent="0" algn="just" fontAlgn="ctr">
              <a:lnSpc>
                <a:spcPct val="120000"/>
              </a:lnSpc>
              <a:spcBef>
                <a:spcPts val="0"/>
              </a:spcBef>
              <a:spcAft>
                <a:spcPts val="800"/>
              </a:spcAft>
              <a:buSzPct val="100000"/>
              <a:buFont typeface="+mj-lt"/>
            </a:pPr>
            <a:r>
              <a:rPr lang="en-US" altLang="zh-CN" sz="18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概念总是和词联系着，用词来标志，以词的意义形式出现。概念是思维的最基本单位。</a:t>
            </a:r>
            <a:endParaRPr lang="en-US" altLang="zh-CN" sz="18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21485" y="602438"/>
            <a:ext cx="9576435" cy="607695"/>
          </a:xfrm>
          <a:prstGeom prst="rect">
            <a:avLst/>
          </a:prstGeom>
          <a:noFill/>
          <a:effectLst/>
        </p:spPr>
        <p:txBody>
          <a:bodyPr wrap="square" rtlCol="0" anchor="ctr" anchorCtr="0">
            <a:spAutoFit/>
          </a:bodyPr>
          <a:p>
            <a:pPr>
              <a:lnSpc>
                <a:spcPct val="120000"/>
              </a:lnSpc>
            </a:pPr>
            <a:r>
              <a:rPr lang="zh-CN" altLang="en-US" sz="2800" b="1">
                <a:sym typeface="+mn-ea"/>
              </a:rPr>
              <a:t>概念的掌握主要通过</a:t>
            </a:r>
            <a:r>
              <a:rPr lang="zh-CN" altLang="en-US" sz="2800" b="1">
                <a:solidFill>
                  <a:srgbClr val="C00000"/>
                </a:solidFill>
                <a:sym typeface="+mn-ea"/>
              </a:rPr>
              <a:t>概念形成</a:t>
            </a:r>
            <a:r>
              <a:rPr lang="zh-CN" altLang="en-US" sz="2800" b="1">
                <a:sym typeface="+mn-ea"/>
              </a:rPr>
              <a:t>和</a:t>
            </a:r>
            <a:r>
              <a:rPr lang="zh-CN" altLang="en-US" sz="2800" b="1">
                <a:solidFill>
                  <a:srgbClr val="C00000"/>
                </a:solidFill>
                <a:sym typeface="+mn-ea"/>
              </a:rPr>
              <a:t>概念同化</a:t>
            </a:r>
            <a:r>
              <a:rPr lang="zh-CN" altLang="en-US" sz="2800" b="1">
                <a:sym typeface="+mn-ea"/>
              </a:rPr>
              <a:t>两种方式。</a:t>
            </a:r>
            <a:endParaRPr lang="zh-CN" altLang="en-US" sz="28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860369" y="533624"/>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矩形 455"/>
          <p:cNvSpPr/>
          <p:nvPr>
            <p:custDataLst>
              <p:tags r:id="rId3"/>
            </p:custDataLst>
          </p:nvPr>
        </p:nvSpPr>
        <p:spPr>
          <a:xfrm>
            <a:off x="5180330" y="1844675"/>
            <a:ext cx="6453505" cy="2088000"/>
          </a:xfrm>
          <a:prstGeom prst="rect">
            <a:avLst/>
          </a:prstGeom>
          <a:solidFill>
            <a:srgbClr val="FFC000"/>
          </a:solidFill>
        </p:spPr>
        <p:txBody>
          <a:bodyPr wrap="square" lIns="179705" tIns="179705" rIns="179705" bIns="179705" anchor="ctr" anchorCtr="0">
            <a:noAutofit/>
          </a:bodyPr>
          <a:lstStyle/>
          <a:p>
            <a:pPr indent="457200" fontAlgn="auto">
              <a:lnSpc>
                <a:spcPct val="130000"/>
              </a:lnSpc>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所谓概念形成，指学生在自己的活动中，从大量具体实例出发，对得到肯定的一类实例加以概括，抽取共同的属性，最终形成一个概念的过程。</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57200" fontAlgn="auto">
              <a:lnSpc>
                <a:spcPct val="130000"/>
              </a:lnSpc>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概念的形成必须具备两个条件：一是学生必须能辨别概念的正反例证；二是成人对学生的反应要给予肯定或者否定。</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461" name="图片 460"/>
          <p:cNvPicPr>
            <a:picLocks noChangeAspect="1"/>
          </p:cNvPicPr>
          <p:nvPr/>
        </p:nvPicPr>
        <p:blipFill>
          <a:blip r:embed="rId4">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5"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矩形 463"/>
          <p:cNvSpPr/>
          <p:nvPr>
            <p:custDataLst>
              <p:tags r:id="rId6"/>
            </p:custDataLst>
          </p:nvPr>
        </p:nvSpPr>
        <p:spPr>
          <a:xfrm>
            <a:off x="5180330" y="4213860"/>
            <a:ext cx="6453505" cy="2088000"/>
          </a:xfrm>
          <a:prstGeom prst="rect">
            <a:avLst/>
          </a:prstGeom>
          <a:solidFill>
            <a:srgbClr val="00B0F0"/>
          </a:solidFill>
        </p:spPr>
        <p:txBody>
          <a:bodyPr wrap="square" lIns="179705" tIns="179705" rIns="179705" bIns="179705" anchor="ctr" anchorCtr="0">
            <a:noAutofit/>
          </a:bodyPr>
          <a:p>
            <a:pPr indent="457200" fontAlgn="auto">
              <a:lnSpc>
                <a:spcPct val="130000"/>
              </a:lnSpc>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所谓概念同化，就是利用头脑中已经掌握的概念及其相互间的关系去接受一个新的概念。</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57200" fontAlgn="auto">
              <a:lnSpc>
                <a:spcPct val="130000"/>
              </a:lnSpc>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概念的掌握并不是通过一次学习就能完成的，它需要不断地深化。同时，概念并不是孤立的，而是联成体系的，只有形成概念体系，才能真正掌握概念。</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6"/>
                                        </p:tgtEl>
                                        <p:attrNameLst>
                                          <p:attrName>style.visibility</p:attrName>
                                        </p:attrNameLst>
                                      </p:cBhvr>
                                      <p:to>
                                        <p:strVal val="visible"/>
                                      </p:to>
                                    </p:set>
                                    <p:animEffect transition="in" filter="randombar(horizontal)">
                                      <p:cBhvr>
                                        <p:cTn id="19" dur="500"/>
                                        <p:tgtEl>
                                          <p:spTgt spid="45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64"/>
                                        </p:tgtEl>
                                        <p:attrNameLst>
                                          <p:attrName>style.visibility</p:attrName>
                                        </p:attrNameLst>
                                      </p:cBhvr>
                                      <p:to>
                                        <p:strVal val="visible"/>
                                      </p:to>
                                    </p:set>
                                    <p:animEffect transition="in" filter="randombar(horizontal)">
                                      <p:cBhvr>
                                        <p:cTn id="22"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形 15"/>
          <p:cNvPicPr>
            <a:picLocks noChangeAspect="1"/>
          </p:cNvPicPr>
          <p:nvPr/>
        </p:nvPicPr>
        <p:blipFill>
          <a:blip r:embed="rId1"/>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92D050"/>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5908040" y="2012950"/>
            <a:ext cx="5361305" cy="3960495"/>
          </a:xfrm>
          <a:prstGeom prst="rect">
            <a:avLst/>
          </a:prstGeom>
        </p:spPr>
        <p:txBody>
          <a:bodyPr wrap="square">
            <a:noAutofit/>
          </a:bodyPr>
          <a:p>
            <a:pPr marR="0" lvl="0" indent="457200" algn="just" defTabSz="914400" rtl="0" fontAlgn="base">
              <a:lnSpc>
                <a:spcPct val="130000"/>
              </a:lnSpc>
              <a:spcBef>
                <a:spcPts val="0"/>
              </a:spcBef>
              <a:spcAft>
                <a:spcPts val="1200"/>
              </a:spcAft>
              <a:buClr>
                <a:schemeClr val="accent1"/>
              </a:buClr>
              <a:buSzTx/>
              <a:buFont typeface="Wingdings" panose="05000000000000000000" pitchFamily="2" charset="2"/>
              <a:buNone/>
              <a:defRPr/>
              <a:extLst>
                <a:ext uri="{35155182-B16C-46BC-9424-99874614C6A1}">
                  <wpsdc:indentchars xmlns:wpsdc="http://www.wps.cn/officeDocument/2017/drawingmlCustomData" val="200" checksum="59296752"/>
                </a:ext>
              </a:extLst>
            </a:pPr>
            <a:r>
              <a:rPr lang="zh-CN" altLang="en-US" kern="0" noProof="0" dirty="0" smtClean="0">
                <a:ln>
                  <a:noFill/>
                </a:ln>
                <a:solidFill>
                  <a:schemeClr val="tx1"/>
                </a:solidFill>
                <a:effectLst/>
                <a:uLnTx/>
                <a:uFillTx/>
                <a:ea typeface="黑体" panose="02010609060101010101" charset="-122"/>
                <a:sym typeface="+mn-ea"/>
              </a:rPr>
              <a:t>判断是肯定或者否定某种事物的存在或指明某种事物是否具有某种性质的思维形式。思维过程要借助于判断去进行，思维的结果也以判断的形式表现出来。</a:t>
            </a:r>
            <a:endParaRPr lang="zh-CN" altLang="en-US" kern="0" noProof="0" dirty="0" smtClean="0">
              <a:ln>
                <a:noFill/>
              </a:ln>
              <a:solidFill>
                <a:schemeClr val="tx1"/>
              </a:solidFill>
              <a:effectLst/>
              <a:uLnTx/>
              <a:uFillTx/>
              <a:ea typeface="黑体" panose="02010609060101010101" charset="-122"/>
              <a:sym typeface="+mn-ea"/>
            </a:endParaRPr>
          </a:p>
          <a:p>
            <a:pPr marR="0" lvl="0" indent="457200" algn="just" defTabSz="914400" rtl="0" fontAlgn="base">
              <a:lnSpc>
                <a:spcPct val="130000"/>
              </a:lnSpc>
              <a:spcBef>
                <a:spcPts val="0"/>
              </a:spcBef>
              <a:spcAft>
                <a:spcPts val="1200"/>
              </a:spcAft>
              <a:buClr>
                <a:schemeClr val="accent1"/>
              </a:buClr>
              <a:buSzTx/>
              <a:buFont typeface="Wingdings" panose="05000000000000000000" pitchFamily="2" charset="2"/>
              <a:buNone/>
              <a:defRPr/>
              <a:extLst>
                <a:ext uri="{35155182-B16C-46BC-9424-99874614C6A1}">
                  <wpsdc:indentchars xmlns:wpsdc="http://www.wps.cn/officeDocument/2017/drawingmlCustomData" val="200" checksum="59296752"/>
                </a:ext>
              </a:extLst>
            </a:pPr>
            <a:r>
              <a:rPr lang="zh-CN" altLang="en-US" kern="0" noProof="0" dirty="0" smtClean="0">
                <a:ln>
                  <a:noFill/>
                </a:ln>
                <a:solidFill>
                  <a:schemeClr val="accent1">
                    <a:lumMod val="50000"/>
                  </a:schemeClr>
                </a:solidFill>
                <a:effectLst/>
                <a:uLnTx/>
                <a:uFillTx/>
                <a:ea typeface="黑体" panose="02010609060101010101" charset="-122"/>
                <a:sym typeface="+mn-ea"/>
              </a:rPr>
              <a:t>概念和概念之间的联系，用</a:t>
            </a:r>
            <a:r>
              <a:rPr lang="zh-CN" altLang="en-US" u="sng" kern="0" noProof="0" dirty="0" smtClean="0">
                <a:ln>
                  <a:noFill/>
                </a:ln>
                <a:solidFill>
                  <a:schemeClr val="accent1">
                    <a:lumMod val="50000"/>
                  </a:schemeClr>
                </a:solidFill>
                <a:effectLst>
                  <a:outerShdw blurRad="38100" dist="38100" dir="2700000" algn="tl">
                    <a:srgbClr val="C0C0C0"/>
                  </a:outerShdw>
                </a:effectLst>
                <a:uLnTx/>
                <a:uFillTx/>
                <a:ea typeface="黑体" panose="02010609060101010101" charset="-122"/>
                <a:sym typeface="+mn-ea"/>
              </a:rPr>
              <a:t>语句</a:t>
            </a:r>
            <a:r>
              <a:rPr lang="zh-CN" altLang="en-US" kern="0" noProof="0" dirty="0" smtClean="0">
                <a:ln>
                  <a:noFill/>
                </a:ln>
                <a:solidFill>
                  <a:schemeClr val="accent1">
                    <a:lumMod val="50000"/>
                  </a:schemeClr>
                </a:solidFill>
                <a:effectLst/>
                <a:uLnTx/>
                <a:uFillTx/>
                <a:ea typeface="黑体" panose="02010609060101010101" charset="-122"/>
                <a:sym typeface="+mn-ea"/>
              </a:rPr>
              <a:t>表述。对事物之间的联系进行肯定或否定。</a:t>
            </a:r>
            <a:endParaRPr kumimoji="0" lang="zh-CN" altLang="en-US" b="0" i="0" u="none" strike="noStrike" kern="0" cap="none" spc="0" normalizeH="0" baseline="0" noProof="0" dirty="0" smtClean="0">
              <a:ln>
                <a:noFill/>
              </a:ln>
              <a:solidFill>
                <a:schemeClr val="accent1">
                  <a:lumMod val="50000"/>
                </a:schemeClr>
              </a:solidFill>
              <a:effectLst/>
              <a:uLnTx/>
              <a:uFillTx/>
              <a:latin typeface="+mn-lt"/>
              <a:ea typeface="黑体" panose="02010609060101010101" charset="-122"/>
              <a:cs typeface="+mn-cs"/>
            </a:endParaRPr>
          </a:p>
          <a:p>
            <a:pPr marR="0" lvl="0" indent="457200" algn="just" defTabSz="914400" rtl="0" fontAlgn="base">
              <a:lnSpc>
                <a:spcPct val="130000"/>
              </a:lnSpc>
              <a:spcBef>
                <a:spcPts val="0"/>
              </a:spcBef>
              <a:spcAft>
                <a:spcPts val="0"/>
              </a:spcAft>
              <a:buClr>
                <a:schemeClr val="accent1"/>
              </a:buClr>
              <a:buSzTx/>
              <a:buFont typeface="Wingdings" panose="05000000000000000000" pitchFamily="2" charset="2"/>
              <a:buNone/>
              <a:defRPr/>
              <a:extLst>
                <a:ext uri="{35155182-B16C-46BC-9424-99874614C6A1}">
                  <wpsdc:indentchars xmlns:wpsdc="http://www.wps.cn/officeDocument/2017/drawingmlCustomData" val="200" checksum="59296752"/>
                </a:ext>
              </a:extLst>
            </a:pPr>
            <a:r>
              <a:rPr lang="zh-CN" altLang="en-US" kern="0" noProof="0" dirty="0" smtClean="0">
                <a:ln>
                  <a:noFill/>
                </a:ln>
                <a:effectLst/>
                <a:uLnTx/>
                <a:uFillTx/>
                <a:ea typeface="黑体" panose="02010609060101010101" charset="-122"/>
                <a:sym typeface="+mn-ea"/>
              </a:rPr>
              <a:t>如：老虎是一种动物。</a:t>
            </a:r>
            <a:endParaRPr kumimoji="0" lang="zh-CN" altLang="en-US" b="0" i="0" u="none" strike="noStrike" kern="0" cap="none" spc="0" normalizeH="0" baseline="0" noProof="0" dirty="0" smtClean="0">
              <a:ln>
                <a:noFill/>
              </a:ln>
              <a:solidFill>
                <a:schemeClr val="tx1"/>
              </a:solidFill>
              <a:effectLst/>
              <a:uLnTx/>
              <a:uFillTx/>
              <a:latin typeface="+mn-lt"/>
              <a:ea typeface="黑体" panose="02010609060101010101" charset="-122"/>
              <a:cs typeface="+mn-cs"/>
            </a:endParaRPr>
          </a:p>
          <a:p>
            <a:pPr marR="0" lvl="0" indent="457200" algn="just" defTabSz="914400" rtl="0" fontAlgn="base">
              <a:lnSpc>
                <a:spcPct val="130000"/>
              </a:lnSpc>
              <a:spcBef>
                <a:spcPts val="0"/>
              </a:spcBef>
              <a:spcAft>
                <a:spcPts val="0"/>
              </a:spcAft>
              <a:buClr>
                <a:schemeClr val="accent1"/>
              </a:buClr>
              <a:buSzTx/>
              <a:buFont typeface="Wingdings" panose="05000000000000000000" pitchFamily="2" charset="2"/>
              <a:buNone/>
              <a:defRPr/>
              <a:extLst>
                <a:ext uri="{35155182-B16C-46BC-9424-99874614C6A1}">
                  <wpsdc:indentchars xmlns:wpsdc="http://www.wps.cn/officeDocument/2017/drawingmlCustomData" val="200" checksum="59296752"/>
                </a:ext>
              </a:extLst>
            </a:pPr>
            <a:r>
              <a:rPr lang="zh-CN" altLang="en-US" kern="0" noProof="0" dirty="0" smtClean="0">
                <a:ln>
                  <a:noFill/>
                </a:ln>
                <a:effectLst/>
                <a:uLnTx/>
                <a:uFillTx/>
                <a:ea typeface="黑体" panose="02010609060101010101" charset="-122"/>
                <a:sym typeface="+mn-ea"/>
              </a:rPr>
              <a:t>    鱼会游泳</a:t>
            </a:r>
            <a:endParaRPr kumimoji="0" lang="zh-CN" altLang="en-US" b="0" i="0" u="none" strike="noStrike" kern="0" cap="none" spc="0" normalizeH="0" baseline="0" noProof="0" dirty="0" smtClean="0">
              <a:ln>
                <a:noFill/>
              </a:ln>
              <a:solidFill>
                <a:schemeClr val="tx1"/>
              </a:solidFill>
              <a:effectLst/>
              <a:uLnTx/>
              <a:uFillTx/>
              <a:latin typeface="+mn-lt"/>
              <a:ea typeface="黑体" panose="02010609060101010101" charset="-122"/>
              <a:cs typeface="+mn-cs"/>
            </a:endParaRPr>
          </a:p>
          <a:p>
            <a:pPr marR="0" lvl="0" indent="457200" algn="just" defTabSz="914400" rtl="0" fontAlgn="base">
              <a:lnSpc>
                <a:spcPct val="130000"/>
              </a:lnSpc>
              <a:spcBef>
                <a:spcPts val="0"/>
              </a:spcBef>
              <a:spcAft>
                <a:spcPts val="0"/>
              </a:spcAft>
              <a:buClr>
                <a:schemeClr val="accent1"/>
              </a:buClr>
              <a:buSzTx/>
              <a:buFont typeface="Wingdings" panose="05000000000000000000" pitchFamily="2" charset="2"/>
              <a:buNone/>
              <a:defRPr/>
              <a:extLst>
                <a:ext uri="{35155182-B16C-46BC-9424-99874614C6A1}">
                  <wpsdc:indentchars xmlns:wpsdc="http://www.wps.cn/officeDocument/2017/drawingmlCustomData" val="200" checksum="59296752"/>
                </a:ext>
              </a:extLst>
            </a:pPr>
            <a:r>
              <a:rPr lang="zh-CN" altLang="en-US" kern="0" noProof="0" dirty="0" smtClean="0">
                <a:ln>
                  <a:noFill/>
                </a:ln>
                <a:effectLst/>
                <a:uLnTx/>
                <a:uFillTx/>
                <a:ea typeface="黑体" panose="02010609060101010101" charset="-122"/>
                <a:sym typeface="+mn-ea"/>
              </a:rPr>
              <a:t>    蜜蜂不是小鸟。</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
        <p:nvSpPr>
          <p:cNvPr id="12" name="矩形: 圆角 3"/>
          <p:cNvSpPr/>
          <p:nvPr>
            <p:custDataLst>
              <p:tags r:id="rId4"/>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5"/>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nvSpPr>
        <p:spPr>
          <a:xfrm>
            <a:off x="1480185" y="540525"/>
            <a:ext cx="5224145" cy="755650"/>
          </a:xfrm>
          <a:prstGeom prst="rect">
            <a:avLst/>
          </a:prstGeom>
          <a:noFill/>
          <a:effectLst/>
        </p:spPr>
        <p:txBody>
          <a:bodyPr wrap="square" rtlCol="0">
            <a:spAutoFit/>
          </a:bodyPr>
          <a:p>
            <a:pPr>
              <a:lnSpc>
                <a:spcPct val="120000"/>
              </a:lnSpc>
            </a:pPr>
            <a:r>
              <a:rPr lang="zh-CN" altLang="en-US" sz="3600" b="1" dirty="0">
                <a:solidFill>
                  <a:schemeClr val="accent1">
                    <a:lumMod val="25000"/>
                  </a:schemeClr>
                </a:solidFill>
                <a:effectLst>
                  <a:outerShdw blurRad="25400" dist="25400" dir="2700000" algn="tl" rotWithShape="0">
                    <a:prstClr val="black">
                      <a:alpha val="40000"/>
                    </a:prstClr>
                  </a:outerShdw>
                </a:effectLst>
                <a:uFillTx/>
                <a:latin typeface="微软雅黑" panose="020B0503020204020204" charset="-122"/>
                <a:ea typeface="微软雅黑" panose="020B0503020204020204" charset="-122"/>
                <a:cs typeface="黑体" panose="02010609060101010101" charset="-122"/>
                <a:sym typeface="+mn-ea"/>
              </a:rPr>
              <a:t>判 断</a:t>
            </a:r>
            <a:endParaRPr lang="zh-CN" altLang="en-US" sz="3600" b="1" dirty="0">
              <a:solidFill>
                <a:schemeClr val="accent1">
                  <a:lumMod val="25000"/>
                </a:schemeClr>
              </a:solidFill>
              <a:effectLst>
                <a:outerShdw blurRad="25400" dist="25400" dir="2700000" algn="tl" rotWithShape="0">
                  <a:prstClr val="black">
                    <a:alpha val="40000"/>
                  </a:prstClr>
                </a:outerShdw>
              </a:effectLst>
              <a:uFillTx/>
              <a:latin typeface="微软雅黑" panose="020B0503020204020204" charset="-122"/>
              <a:ea typeface="微软雅黑" panose="020B0503020204020204" charset="-122"/>
              <a:cs typeface="黑体" panose="020106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819275" y="815480"/>
            <a:ext cx="5224145" cy="755650"/>
          </a:xfrm>
          <a:prstGeom prst="rect">
            <a:avLst/>
          </a:prstGeom>
          <a:noFill/>
          <a:effectLst/>
        </p:spPr>
        <p:txBody>
          <a:bodyPr wrap="square" rtlCol="0">
            <a:spAutoFit/>
          </a:bodyPr>
          <a:p>
            <a:pPr>
              <a:lnSpc>
                <a:spcPct val="120000"/>
              </a:lnSpc>
            </a:pPr>
            <a:r>
              <a:rPr lang="zh-CN" altLang="en-US" sz="3600" b="1" dirty="0">
                <a:solidFill>
                  <a:schemeClr val="accent1">
                    <a:lumMod val="25000"/>
                  </a:schemeClr>
                </a:solidFill>
                <a:effectLst>
                  <a:outerShdw blurRad="25400" dist="25400" dir="2700000" algn="tl" rotWithShape="0">
                    <a:prstClr val="black">
                      <a:alpha val="40000"/>
                    </a:prstClr>
                  </a:outerShdw>
                </a:effectLst>
                <a:uFillTx/>
                <a:latin typeface="微软雅黑" panose="020B0503020204020204" charset="-122"/>
                <a:ea typeface="微软雅黑" panose="020B0503020204020204" charset="-122"/>
                <a:cs typeface="黑体" panose="02010609060101010101" charset="-122"/>
                <a:sym typeface="+mn-ea"/>
              </a:rPr>
              <a:t>推 理</a:t>
            </a:r>
            <a:endParaRPr lang="zh-CN" altLang="en-US" sz="3600" b="1" dirty="0">
              <a:solidFill>
                <a:schemeClr val="accent1">
                  <a:lumMod val="25000"/>
                </a:schemeClr>
              </a:solidFill>
              <a:effectLst>
                <a:outerShdw blurRad="25400" dist="25400" dir="2700000" algn="tl" rotWithShape="0">
                  <a:prstClr val="black">
                    <a:alpha val="40000"/>
                  </a:prstClr>
                </a:outerShdw>
              </a:effectLst>
              <a:uFillTx/>
              <a:latin typeface="微软雅黑" panose="020B0503020204020204" charset="-122"/>
              <a:ea typeface="微软雅黑" panose="020B0503020204020204"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958159" y="820644"/>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52805" y="2797175"/>
            <a:ext cx="10486390" cy="1076325"/>
          </a:xfrm>
          <a:prstGeom prst="rect">
            <a:avLst/>
          </a:prstGeom>
        </p:spPr>
        <p:txBody>
          <a:bodyPr wrap="square">
            <a:spAutoFit/>
          </a:bodyPr>
          <a:p>
            <a:pPr indent="508000" algn="just" fontAlgn="auto">
              <a:buNone/>
              <a:extLst>
                <a:ext uri="{35155182-B16C-46BC-9424-99874614C6A1}">
                  <wpsdc:indentchars xmlns:wpsdc="http://www.wps.cn/officeDocument/2017/drawingmlCustomData" val="200" checksum="282533468"/>
                </a:ext>
              </a:extLst>
            </a:pPr>
            <a:r>
              <a:rPr lang="zh-CN" altLang="en-US" sz="2000" b="1" dirty="0">
                <a:sym typeface="+mn-ea"/>
              </a:rPr>
              <a:t>推理是由一个判断或几个判断推出另一个新的判断的思维形式，是间接认识的必要手段。</a:t>
            </a:r>
            <a:endParaRPr lang="zh-CN" altLang="en-US" sz="2000" b="1" dirty="0"/>
          </a:p>
          <a:p>
            <a:pPr indent="508000" algn="just" fontAlgn="auto">
              <a:buNone/>
              <a:extLst>
                <a:ext uri="{35155182-B16C-46BC-9424-99874614C6A1}">
                  <wpsdc:indentchars xmlns:wpsdc="http://www.wps.cn/officeDocument/2017/drawingmlCustomData" val="200" checksum="282533468"/>
                </a:ext>
              </a:extLst>
            </a:pPr>
            <a:endParaRPr lang="zh-CN" altLang="en-US" sz="2000" b="1" dirty="0"/>
          </a:p>
          <a:p>
            <a:pPr indent="609600" algn="just" fontAlgn="auto">
              <a:buNone/>
              <a:extLst>
                <a:ext uri="{35155182-B16C-46BC-9424-99874614C6A1}">
                  <wpsdc:indentchars xmlns:wpsdc="http://www.wps.cn/officeDocument/2017/drawingmlCustomData" val="200" checksum="4158780845"/>
                </a:ext>
              </a:extLst>
            </a:pPr>
            <a:r>
              <a:rPr lang="zh-CN" altLang="en-US" sz="2400" b="1" dirty="0">
                <a:sym typeface="+mn-ea"/>
              </a:rPr>
              <a:t>水果是水分多的果子</a:t>
            </a:r>
            <a:endParaRPr altLang="zh-CN" sz="24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034254" y="61684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690517" y="6168387"/>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custDataLst>
              <p:tags r:id="rId5"/>
            </p:custDataLst>
          </p:nvPr>
        </p:nvSpPr>
        <p:spPr>
          <a:xfrm>
            <a:off x="852805" y="2092325"/>
            <a:ext cx="10486390" cy="398780"/>
          </a:xfrm>
          <a:prstGeom prst="rect">
            <a:avLst/>
          </a:prstGeom>
          <a:noFill/>
        </p:spPr>
        <p:txBody>
          <a:bodyPr wrap="square" rtlCol="0">
            <a:spAutoFit/>
          </a:bodyPr>
          <a:p>
            <a:r>
              <a:rPr lang="zh-CN" altLang="en-US" sz="2000" b="1" dirty="0">
                <a:sym typeface="+mn-ea"/>
              </a:rPr>
              <a:t>推理是由一个判断或几个判断推出另一个新的判断的思维形式，是间接认识的必要手段。</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sym typeface="+mn-ea"/>
            </a:endParaRPr>
          </a:p>
        </p:txBody>
      </p:sp>
      <p:sp>
        <p:nvSpPr>
          <p:cNvPr id="29699" name="AutoShape 3"/>
          <p:cNvSpPr/>
          <p:nvPr/>
        </p:nvSpPr>
        <p:spPr>
          <a:xfrm>
            <a:off x="5268595" y="4101783"/>
            <a:ext cx="1655445" cy="485775"/>
          </a:xfrm>
          <a:prstGeom prst="rightArrow">
            <a:avLst>
              <a:gd name="adj1" fmla="val 50000"/>
              <a:gd name="adj2" fmla="val 85212"/>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endParaRPr lang="zh-CN" altLang="en-US" sz="2000" dirty="0"/>
          </a:p>
        </p:txBody>
      </p:sp>
      <p:sp>
        <p:nvSpPr>
          <p:cNvPr id="29700" name="Rectangle 4"/>
          <p:cNvSpPr/>
          <p:nvPr/>
        </p:nvSpPr>
        <p:spPr>
          <a:xfrm>
            <a:off x="7857490" y="4145280"/>
            <a:ext cx="1734820" cy="39878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r>
              <a:rPr lang="zh-CN" altLang="en-US" sz="2000" b="1" dirty="0">
                <a:latin typeface="Tahoma" panose="020B0604030504040204" pitchFamily="34" charset="0"/>
              </a:rPr>
              <a:t>苹果也是水果</a:t>
            </a:r>
            <a:endParaRPr lang="zh-CN" altLang="en-US" sz="2000" b="1" dirty="0">
              <a:latin typeface="Tahoma" panose="020B0604030504040204" pitchFamily="34" charset="0"/>
            </a:endParaRPr>
          </a:p>
        </p:txBody>
      </p:sp>
      <p:sp>
        <p:nvSpPr>
          <p:cNvPr id="29701" name="Rectangle 5"/>
          <p:cNvSpPr/>
          <p:nvPr/>
        </p:nvSpPr>
        <p:spPr>
          <a:xfrm>
            <a:off x="2788285" y="4145280"/>
            <a:ext cx="1546860" cy="39878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r>
              <a:rPr lang="zh-CN" altLang="en-US" sz="2000" b="1" dirty="0">
                <a:latin typeface="Tahoma" panose="020B0604030504040204" pitchFamily="34" charset="0"/>
              </a:rPr>
              <a:t>苹果水分多</a:t>
            </a:r>
            <a:endParaRPr lang="zh-CN" altLang="en-US" sz="2000" b="1" dirty="0">
              <a:latin typeface="Tahoma" panose="020B0604030504040204" pitchFamily="34" charset="0"/>
            </a:endParaRPr>
          </a:p>
        </p:txBody>
      </p:sp>
      <p:sp>
        <p:nvSpPr>
          <p:cNvPr id="2" name="矩形 1"/>
          <p:cNvSpPr/>
          <p:nvPr>
            <p:custDataLst>
              <p:tags r:id="rId6"/>
            </p:custDataLst>
          </p:nvPr>
        </p:nvSpPr>
        <p:spPr>
          <a:xfrm>
            <a:off x="853440" y="4817745"/>
            <a:ext cx="10486390" cy="1660525"/>
          </a:xfrm>
          <a:prstGeom prst="rect">
            <a:avLst/>
          </a:prstGeom>
        </p:spPr>
        <p:txBody>
          <a:bodyPr wrap="square">
            <a:spAutoFit/>
          </a:bodyPr>
          <a:p>
            <a:pPr indent="508000" algn="just" fontAlgn="auto">
              <a:lnSpc>
                <a:spcPct val="150000"/>
              </a:lnSpc>
              <a:buNone/>
              <a:extLst>
                <a:ext uri="{35155182-B16C-46BC-9424-99874614C6A1}">
                  <wpsdc:indentchars xmlns:wpsdc="http://www.wps.cn/officeDocument/2017/drawingmlCustomData" val="200" checksum="282533468"/>
                </a:ext>
              </a:extLst>
            </a:pPr>
            <a:r>
              <a:rPr lang="zh-CN" altLang="en-US" sz="2000" b="1" dirty="0">
                <a:solidFill>
                  <a:srgbClr val="FF0000"/>
                </a:solidFill>
                <a:latin typeface="Tahoma" panose="020B0604030504040204" pitchFamily="34" charset="0"/>
                <a:sym typeface="+mn-ea"/>
              </a:rPr>
              <a:t>推理：</a:t>
            </a:r>
            <a:endParaRPr lang="zh-CN" altLang="en-US" sz="2000" b="1" dirty="0">
              <a:solidFill>
                <a:srgbClr val="FF0000"/>
              </a:solidFill>
              <a:latin typeface="Tahoma" panose="020B0604030504040204" pitchFamily="34" charset="0"/>
              <a:sym typeface="+mn-ea"/>
            </a:endParaRPr>
          </a:p>
          <a:p>
            <a:pPr indent="711200" algn="just" fontAlgn="auto">
              <a:lnSpc>
                <a:spcPct val="150000"/>
              </a:lnSpc>
              <a:buNone/>
            </a:pPr>
            <a:r>
              <a:rPr lang="zh-CN" altLang="en-US" sz="2400" b="1" dirty="0">
                <a:solidFill>
                  <a:srgbClr val="FF0000"/>
                </a:solidFill>
                <a:latin typeface="Tahoma" panose="020B0604030504040204" pitchFamily="34" charset="0"/>
                <a:sym typeface="+mn-ea"/>
              </a:rPr>
              <a:t>    归纳推理</a:t>
            </a:r>
            <a:endParaRPr lang="zh-CN" altLang="en-US" sz="2400" b="1" dirty="0">
              <a:solidFill>
                <a:srgbClr val="FF0000"/>
              </a:solidFill>
              <a:latin typeface="Tahoma" panose="020B0604030504040204" pitchFamily="34" charset="0"/>
              <a:sym typeface="+mn-ea"/>
            </a:endParaRPr>
          </a:p>
          <a:p>
            <a:pPr indent="711200" algn="just" fontAlgn="auto">
              <a:lnSpc>
                <a:spcPct val="150000"/>
              </a:lnSpc>
              <a:buNone/>
            </a:pPr>
            <a:r>
              <a:rPr lang="zh-CN" altLang="en-US" sz="2400" b="1" dirty="0">
                <a:solidFill>
                  <a:srgbClr val="FF0000"/>
                </a:solidFill>
                <a:latin typeface="Tahoma" panose="020B0604030504040204" pitchFamily="34" charset="0"/>
                <a:sym typeface="+mn-ea"/>
              </a:rPr>
              <a:t>    演绎推理</a:t>
            </a:r>
            <a:endParaRPr altLang="zh-CN" sz="24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DF1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a:solidFill>
                <a:schemeClr val="bg1"/>
              </a:solidFill>
              <a:latin typeface="+mn-ea"/>
            </a:endParaRPr>
          </a:p>
        </p:txBody>
      </p:sp>
      <p:sp>
        <p:nvSpPr>
          <p:cNvPr id="10" name="矩形 9"/>
          <p:cNvSpPr/>
          <p:nvPr>
            <p:custDataLst>
              <p:tags r:id="rId2"/>
            </p:custDataLst>
          </p:nvPr>
        </p:nvSpPr>
        <p:spPr>
          <a:xfrm>
            <a:off x="576898" y="2184718"/>
            <a:ext cx="11038840" cy="4131310"/>
          </a:xfrm>
          <a:prstGeom prst="rect">
            <a:avLst/>
          </a:prstGeom>
          <a:solidFill>
            <a:srgbClr val="FFDAC3"/>
          </a:solidFill>
          <a:ln>
            <a:noFill/>
          </a:ln>
          <a:effectLst>
            <a:outerShdw blurRad="165100" algn="ctr" rotWithShape="0">
              <a:schemeClr val="tx1">
                <a:lumMod val="95000"/>
                <a:lumOff val="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11" name="文本框 10"/>
          <p:cNvSpPr txBox="1"/>
          <p:nvPr>
            <p:custDataLst>
              <p:tags r:id="rId3"/>
            </p:custDataLst>
          </p:nvPr>
        </p:nvSpPr>
        <p:spPr>
          <a:xfrm>
            <a:off x="999311" y="1106225"/>
            <a:ext cx="10193560" cy="583565"/>
          </a:xfrm>
          <a:prstGeom prst="rect">
            <a:avLst/>
          </a:prstGeom>
          <a:noFill/>
        </p:spPr>
        <p:txBody>
          <a:bodyPr wrap="square" lIns="91440" tIns="45720" rIns="91440" bIns="45720" rtlCol="0">
            <a:spAutoFit/>
          </a:bodyPr>
          <a:lstStyle/>
          <a:p>
            <a:pPr eaLnBrk="1" hangingPunct="1"/>
            <a:r>
              <a:rPr lang="zh-CN" altLang="en-US" sz="3200" b="1" dirty="0">
                <a:solidFill>
                  <a:srgbClr val="FF0000"/>
                </a:solidFill>
                <a:ea typeface="黑体" panose="02010609060101010101" charset="-122"/>
                <a:sym typeface="+mn-ea"/>
              </a:rPr>
              <a:t>归纳推理：</a:t>
            </a:r>
            <a:r>
              <a:rPr lang="zh-CN" altLang="en-US" sz="3200" b="1" dirty="0">
                <a:ea typeface="黑体" panose="02010609060101010101" charset="-122"/>
                <a:sym typeface="+mn-ea"/>
              </a:rPr>
              <a:t>从个别到一般的推理。</a:t>
            </a:r>
            <a:endParaRPr lang="zh-CN" altLang="en-US" sz="3200" b="1" u="none" strike="noStrike" spc="160" baseline="0">
              <a:solidFill>
                <a:schemeClr val="accent1">
                  <a:lumMod val="75000"/>
                </a:schemeClr>
              </a:solidFill>
              <a:uLnTx/>
              <a:uFillTx/>
              <a:latin typeface="Arial" panose="020B0604020202020204" pitchFamily="34" charset="0"/>
              <a:ea typeface="微软雅黑" panose="020B0503020204020204" charset="-122"/>
            </a:endParaRPr>
          </a:p>
        </p:txBody>
      </p:sp>
      <p:pic>
        <p:nvPicPr>
          <p:cNvPr id="63491" name="Picture 3" descr="7"/>
          <p:cNvPicPr>
            <a:picLocks noChangeAspect="1"/>
          </p:cNvPicPr>
          <p:nvPr/>
        </p:nvPicPr>
        <p:blipFill>
          <a:blip r:embed="rId4"/>
          <a:stretch>
            <a:fillRect/>
          </a:stretch>
        </p:blipFill>
        <p:spPr>
          <a:xfrm>
            <a:off x="2717800" y="3356610"/>
            <a:ext cx="1800225" cy="1143000"/>
          </a:xfrm>
          <a:prstGeom prst="rect">
            <a:avLst/>
          </a:prstGeom>
          <a:noFill/>
          <a:ln w="9525">
            <a:noFill/>
          </a:ln>
        </p:spPr>
      </p:pic>
      <p:pic>
        <p:nvPicPr>
          <p:cNvPr id="63492" name="Picture 4" descr="2"/>
          <p:cNvPicPr>
            <a:picLocks noChangeAspect="1"/>
          </p:cNvPicPr>
          <p:nvPr/>
        </p:nvPicPr>
        <p:blipFill>
          <a:blip r:embed="rId5"/>
          <a:stretch>
            <a:fillRect/>
          </a:stretch>
        </p:blipFill>
        <p:spPr>
          <a:xfrm>
            <a:off x="5133975" y="2366010"/>
            <a:ext cx="1665605" cy="2133600"/>
          </a:xfrm>
          <a:prstGeom prst="rect">
            <a:avLst/>
          </a:prstGeom>
          <a:noFill/>
          <a:ln w="9525">
            <a:noFill/>
          </a:ln>
        </p:spPr>
      </p:pic>
      <p:pic>
        <p:nvPicPr>
          <p:cNvPr id="63493" name="Picture 5" descr="2"/>
          <p:cNvPicPr>
            <a:picLocks noChangeAspect="1"/>
          </p:cNvPicPr>
          <p:nvPr/>
        </p:nvPicPr>
        <p:blipFill>
          <a:blip r:embed="rId6"/>
          <a:stretch>
            <a:fillRect/>
          </a:stretch>
        </p:blipFill>
        <p:spPr>
          <a:xfrm>
            <a:off x="7637780" y="2986405"/>
            <a:ext cx="1729105" cy="1513205"/>
          </a:xfrm>
          <a:prstGeom prst="rect">
            <a:avLst/>
          </a:prstGeom>
          <a:noFill/>
          <a:ln w="9525">
            <a:noFill/>
          </a:ln>
        </p:spPr>
      </p:pic>
      <p:sp>
        <p:nvSpPr>
          <p:cNvPr id="30726" name="Rectangle 6"/>
          <p:cNvSpPr/>
          <p:nvPr/>
        </p:nvSpPr>
        <p:spPr>
          <a:xfrm>
            <a:off x="2609850" y="4499610"/>
            <a:ext cx="2016125"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r>
              <a:rPr lang="zh-CN" altLang="en-US" sz="2000" b="1" dirty="0">
                <a:latin typeface="Tahoma" panose="020B0604030504040204" pitchFamily="34" charset="0"/>
              </a:rPr>
              <a:t>鸽子长着两只脚</a:t>
            </a:r>
            <a:endParaRPr lang="zh-CN" altLang="en-US" sz="2000" b="1" dirty="0">
              <a:latin typeface="Tahoma" panose="020B0604030504040204" pitchFamily="34" charset="0"/>
            </a:endParaRPr>
          </a:p>
        </p:txBody>
      </p:sp>
      <p:sp>
        <p:nvSpPr>
          <p:cNvPr id="30727" name="Rectangle 7"/>
          <p:cNvSpPr/>
          <p:nvPr/>
        </p:nvSpPr>
        <p:spPr>
          <a:xfrm>
            <a:off x="4835525" y="4499610"/>
            <a:ext cx="2376170"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r>
              <a:rPr lang="zh-CN" altLang="en-US" sz="2000" b="1" dirty="0">
                <a:latin typeface="Tahoma" panose="020B0604030504040204" pitchFamily="34" charset="0"/>
              </a:rPr>
              <a:t>猫头鹰长着两只脚</a:t>
            </a:r>
            <a:endParaRPr lang="zh-CN" altLang="en-US" sz="2000" b="1" dirty="0">
              <a:latin typeface="Tahoma" panose="020B0604030504040204" pitchFamily="34" charset="0"/>
            </a:endParaRPr>
          </a:p>
        </p:txBody>
      </p:sp>
      <p:sp>
        <p:nvSpPr>
          <p:cNvPr id="30728" name="Rectangle 8"/>
          <p:cNvSpPr/>
          <p:nvPr/>
        </p:nvSpPr>
        <p:spPr>
          <a:xfrm flipH="1">
            <a:off x="7421245" y="4499610"/>
            <a:ext cx="2162175"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r>
              <a:rPr lang="zh-CN" altLang="en-US" sz="2000" b="1" dirty="0">
                <a:latin typeface="Tahoma" panose="020B0604030504040204" pitchFamily="34" charset="0"/>
              </a:rPr>
              <a:t>大雁长着只两脚</a:t>
            </a:r>
            <a:endParaRPr lang="zh-CN" altLang="en-US" sz="2000" b="1" dirty="0">
              <a:latin typeface="Tahoma" panose="020B0604030504040204" pitchFamily="34" charset="0"/>
            </a:endParaRPr>
          </a:p>
        </p:txBody>
      </p:sp>
      <p:sp>
        <p:nvSpPr>
          <p:cNvPr id="63497" name="AutoShape 9"/>
          <p:cNvSpPr/>
          <p:nvPr/>
        </p:nvSpPr>
        <p:spPr>
          <a:xfrm rot="16200000">
            <a:off x="5782310" y="2863215"/>
            <a:ext cx="576580" cy="4824730"/>
          </a:xfrm>
          <a:prstGeom prst="leftBrace">
            <a:avLst>
              <a:gd name="adj1" fmla="val 69765"/>
              <a:gd name="adj2" fmla="val 48440"/>
            </a:avLst>
          </a:prstGeom>
          <a:noFill/>
          <a:ln w="57150"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FontTx/>
              <a:buNone/>
            </a:pPr>
            <a:endParaRPr lang="zh-CN" altLang="en-US" sz="1800" dirty="0"/>
          </a:p>
        </p:txBody>
      </p:sp>
      <p:sp>
        <p:nvSpPr>
          <p:cNvPr id="30730" name="Rectangle 10"/>
          <p:cNvSpPr/>
          <p:nvPr/>
        </p:nvSpPr>
        <p:spPr>
          <a:xfrm>
            <a:off x="4084955" y="5674995"/>
            <a:ext cx="381635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0"/>
              </a:spcBef>
              <a:buClrTx/>
              <a:buFontTx/>
              <a:buNone/>
            </a:pPr>
            <a:r>
              <a:rPr lang="zh-CN" altLang="en-US" sz="2400" b="1" dirty="0">
                <a:latin typeface="Tahoma" panose="020B0604030504040204" pitchFamily="34" charset="0"/>
              </a:rPr>
              <a:t>鸟长着两只脚</a:t>
            </a:r>
            <a:endParaRPr lang="zh-CN" altLang="en-US" sz="2400" b="1" dirty="0">
              <a:latin typeface="Tahoma" panose="020B060403050404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DF1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a:solidFill>
                <a:schemeClr val="bg1"/>
              </a:solidFill>
              <a:latin typeface="+mn-ea"/>
            </a:endParaRPr>
          </a:p>
        </p:txBody>
      </p:sp>
      <p:sp>
        <p:nvSpPr>
          <p:cNvPr id="10" name="矩形 9"/>
          <p:cNvSpPr/>
          <p:nvPr>
            <p:custDataLst>
              <p:tags r:id="rId2"/>
            </p:custDataLst>
          </p:nvPr>
        </p:nvSpPr>
        <p:spPr>
          <a:xfrm>
            <a:off x="576580" y="2437448"/>
            <a:ext cx="11038840" cy="3609340"/>
          </a:xfrm>
          <a:prstGeom prst="rect">
            <a:avLst/>
          </a:prstGeom>
          <a:solidFill>
            <a:srgbClr val="FFDAC3"/>
          </a:solidFill>
          <a:ln>
            <a:noFill/>
          </a:ln>
          <a:effectLst>
            <a:outerShdw blurRad="165100" algn="ctr" rotWithShape="0">
              <a:schemeClr val="tx1">
                <a:lumMod val="95000"/>
                <a:lumOff val="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11" name="文本框 10"/>
          <p:cNvSpPr txBox="1"/>
          <p:nvPr>
            <p:custDataLst>
              <p:tags r:id="rId3"/>
            </p:custDataLst>
          </p:nvPr>
        </p:nvSpPr>
        <p:spPr>
          <a:xfrm>
            <a:off x="999311" y="1106225"/>
            <a:ext cx="10193560" cy="583565"/>
          </a:xfrm>
          <a:prstGeom prst="rect">
            <a:avLst/>
          </a:prstGeom>
          <a:noFill/>
        </p:spPr>
        <p:txBody>
          <a:bodyPr wrap="square" lIns="91440" tIns="45720" rIns="91440" bIns="45720" rtlCol="0">
            <a:spAutoFit/>
          </a:bodyPr>
          <a:lstStyle/>
          <a:p>
            <a:pPr eaLnBrk="1" hangingPunct="1"/>
            <a:r>
              <a:rPr lang="zh-CN" altLang="en-US" sz="3200" b="1" dirty="0">
                <a:solidFill>
                  <a:srgbClr val="FF0000"/>
                </a:solidFill>
                <a:sym typeface="+mn-ea"/>
              </a:rPr>
              <a:t>演绎推理：</a:t>
            </a:r>
            <a:r>
              <a:rPr lang="zh-CN" altLang="en-US" sz="3200" b="1" dirty="0">
                <a:sym typeface="+mn-ea"/>
              </a:rPr>
              <a:t>从一般到个别的推理。</a:t>
            </a:r>
            <a:endParaRPr lang="zh-CN" altLang="en-US" sz="3200" b="1" u="none" strike="noStrike" spc="160" baseline="0">
              <a:solidFill>
                <a:schemeClr val="accent1">
                  <a:lumMod val="75000"/>
                </a:schemeClr>
              </a:solidFill>
              <a:uLnTx/>
              <a:uFillTx/>
              <a:latin typeface="Arial" panose="020B0604020202020204" pitchFamily="34" charset="0"/>
              <a:ea typeface="微软雅黑" panose="020B0503020204020204" charset="-122"/>
            </a:endParaRPr>
          </a:p>
        </p:txBody>
      </p:sp>
      <p:sp>
        <p:nvSpPr>
          <p:cNvPr id="2" name="文本框 1"/>
          <p:cNvSpPr txBox="1"/>
          <p:nvPr/>
        </p:nvSpPr>
        <p:spPr>
          <a:xfrm>
            <a:off x="998855" y="3042285"/>
            <a:ext cx="10193020" cy="2491740"/>
          </a:xfrm>
          <a:prstGeom prst="rect">
            <a:avLst/>
          </a:prstGeom>
          <a:noFill/>
        </p:spPr>
        <p:txBody>
          <a:bodyPr wrap="square" rtlCol="0" anchor="t">
            <a:spAutoFit/>
          </a:bodyPr>
          <a:p>
            <a:pPr marL="737870" indent="-450215" algn="just" fontAlgn="auto">
              <a:lnSpc>
                <a:spcPct val="150000"/>
              </a:lnSpc>
              <a:spcAft>
                <a:spcPts val="1200"/>
              </a:spcAft>
              <a:buFont typeface="Wingdings" panose="05000000000000000000" charset="0"/>
              <a:buChar char="p"/>
            </a:pPr>
            <a:r>
              <a:rPr lang="zh-CN" altLang="en-US" sz="2400" b="1" dirty="0">
                <a:solidFill>
                  <a:schemeClr val="tx2"/>
                </a:solidFill>
                <a:latin typeface="微软雅黑" panose="020B0503020204020204" charset="-122"/>
                <a:ea typeface="微软雅黑" panose="020B0503020204020204" charset="-122"/>
                <a:sym typeface="+mn-ea"/>
              </a:rPr>
              <a:t>推理形式：三段式。</a:t>
            </a:r>
            <a:endParaRPr lang="zh-CN" altLang="en-US" sz="2400" b="1" dirty="0">
              <a:solidFill>
                <a:schemeClr val="tx2"/>
              </a:solidFill>
              <a:latin typeface="微软雅黑" panose="020B0503020204020204" charset="-122"/>
              <a:ea typeface="微软雅黑" panose="020B0503020204020204" charset="-122"/>
            </a:endParaRPr>
          </a:p>
          <a:p>
            <a:pPr marL="810260" indent="-269875" algn="just" fontAlgn="auto">
              <a:lnSpc>
                <a:spcPct val="150000"/>
              </a:lnSpc>
              <a:spcAft>
                <a:spcPts val="1200"/>
              </a:spcAft>
              <a:buFont typeface="Arial" panose="020B0604020202020204" pitchFamily="34" charset="0"/>
              <a:buChar char="•"/>
            </a:pPr>
            <a:r>
              <a:rPr lang="zh-CN" altLang="en-US" sz="2000" b="1" dirty="0">
                <a:latin typeface="微软雅黑" panose="020B0503020204020204" charset="-122"/>
                <a:ea typeface="微软雅黑" panose="020B0503020204020204" charset="-122"/>
                <a:sym typeface="+mn-ea"/>
              </a:rPr>
              <a:t>鸟长着两只脚（大前提）</a:t>
            </a:r>
            <a:endParaRPr lang="zh-CN" altLang="en-US" sz="2000" b="1" dirty="0">
              <a:latin typeface="微软雅黑" panose="020B0503020204020204" charset="-122"/>
              <a:ea typeface="微软雅黑" panose="020B0503020204020204" charset="-122"/>
            </a:endParaRPr>
          </a:p>
          <a:p>
            <a:pPr marL="810260" indent="-269875" algn="just" fontAlgn="auto">
              <a:lnSpc>
                <a:spcPct val="150000"/>
              </a:lnSpc>
              <a:spcAft>
                <a:spcPts val="1200"/>
              </a:spcAft>
              <a:buFont typeface="Arial" panose="020B0604020202020204" pitchFamily="34" charset="0"/>
              <a:buChar char="•"/>
            </a:pPr>
            <a:r>
              <a:rPr lang="zh-CN" altLang="en-US" sz="2000" b="1" dirty="0">
                <a:latin typeface="微软雅黑" panose="020B0503020204020204" charset="-122"/>
                <a:ea typeface="微软雅黑" panose="020B0503020204020204" charset="-122"/>
                <a:sym typeface="+mn-ea"/>
              </a:rPr>
              <a:t>猫头鹰长着两只脚（小前提）</a:t>
            </a:r>
            <a:endParaRPr lang="zh-CN" altLang="en-US" sz="2000" b="1" dirty="0">
              <a:latin typeface="微软雅黑" panose="020B0503020204020204" charset="-122"/>
              <a:ea typeface="微软雅黑" panose="020B0503020204020204" charset="-122"/>
            </a:endParaRPr>
          </a:p>
          <a:p>
            <a:pPr marL="810260" indent="-269875" algn="just" fontAlgn="auto">
              <a:lnSpc>
                <a:spcPct val="150000"/>
              </a:lnSpc>
              <a:spcBef>
                <a:spcPct val="0"/>
              </a:spcBef>
              <a:spcAft>
                <a:spcPts val="1200"/>
              </a:spcAft>
              <a:buClrTx/>
              <a:buFont typeface="Arial" panose="020B0604020202020204" pitchFamily="34" charset="0"/>
              <a:buChar char="•"/>
            </a:pPr>
            <a:r>
              <a:rPr lang="zh-CN" altLang="en-US" sz="2000" b="1" dirty="0">
                <a:latin typeface="微软雅黑" panose="020B0503020204020204" charset="-122"/>
                <a:ea typeface="微软雅黑" panose="020B0503020204020204" charset="-122"/>
                <a:sym typeface="+mn-ea"/>
              </a:rPr>
              <a:t>猫头鹰是小鸟（结论）</a:t>
            </a:r>
            <a:endParaRPr lang="zh-CN" altLang="en-US" sz="2000">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14475" y="662940"/>
            <a:ext cx="5224145" cy="755650"/>
          </a:xfrm>
          <a:prstGeom prst="rect">
            <a:avLst/>
          </a:prstGeom>
          <a:noFill/>
          <a:effectLst/>
        </p:spPr>
        <p:txBody>
          <a:bodyPr wrap="square" rtlCol="0">
            <a:spAutoFit/>
          </a:bodyPr>
          <a:p>
            <a:pPr>
              <a:lnSpc>
                <a:spcPct val="120000"/>
              </a:lnSpc>
            </a:pPr>
            <a:r>
              <a:rPr lang="zh-CN" altLang="en-US" sz="3600" b="1" dirty="0">
                <a:solidFill>
                  <a:srgbClr val="C00000"/>
                </a:solidFill>
                <a:latin typeface="微软雅黑" panose="020B0503020204020204" charset="-122"/>
                <a:ea typeface="微软雅黑" panose="020B0503020204020204" charset="-122"/>
                <a:sym typeface="+mn-ea"/>
              </a:rPr>
              <a:t>三段式逻辑推理训练</a:t>
            </a:r>
            <a:endParaRPr lang="zh-CN" altLang="en-US" sz="3600" b="1" dirty="0">
              <a:solidFill>
                <a:srgbClr val="C00000"/>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653359" y="668104"/>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4518966" y="524120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1209675" y="1998345"/>
            <a:ext cx="6031230" cy="2861310"/>
          </a:xfrm>
          <a:prstGeom prst="rect">
            <a:avLst/>
          </a:prstGeom>
        </p:spPr>
        <p:txBody>
          <a:bodyPr wrap="square">
            <a:spAutoFit/>
          </a:bodyPr>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b="1" dirty="0">
                <a:ea typeface="黑体" panose="02010609060101010101" charset="-122"/>
                <a:sym typeface="+mn-ea"/>
              </a:rPr>
              <a:t>1. </a:t>
            </a:r>
            <a:r>
              <a:rPr lang="zh-CN" altLang="en-US" sz="2000" b="1" dirty="0">
                <a:ea typeface="黑体" panose="02010609060101010101" charset="-122"/>
                <a:sym typeface="+mn-ea"/>
              </a:rPr>
              <a:t>鱼是用鳃呼吸的，鲸鱼不用鳃呼吸，</a:t>
            </a:r>
            <a:endParaRPr lang="zh-CN" altLang="en-US" sz="2000" b="1" dirty="0">
              <a:ea typeface="黑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ea typeface="黑体" panose="02010609060101010101" charset="-122"/>
                <a:sym typeface="+mn-ea"/>
              </a:rPr>
              <a:t>所以鲸鱼</a:t>
            </a:r>
            <a:r>
              <a:rPr lang="en-US" altLang="zh-CN" sz="2000" b="1" dirty="0">
                <a:ea typeface="黑体" panose="02010609060101010101" charset="-122"/>
                <a:sym typeface="+mn-ea"/>
              </a:rPr>
              <a:t>……</a:t>
            </a:r>
            <a:endParaRPr lang="en-US" altLang="zh-CN" sz="2000" b="1" dirty="0">
              <a:ea typeface="黑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b="1" dirty="0">
                <a:ea typeface="黑体" panose="02010609060101010101" charset="-122"/>
                <a:sym typeface="+mn-ea"/>
              </a:rPr>
              <a:t>2. </a:t>
            </a:r>
            <a:r>
              <a:rPr lang="zh-CN" altLang="en-US" sz="2000" b="1" dirty="0">
                <a:ea typeface="黑体" panose="02010609060101010101" charset="-122"/>
                <a:sym typeface="+mn-ea"/>
              </a:rPr>
              <a:t>鸟是有羽毛的，蝙蝠没有羽毛，</a:t>
            </a:r>
            <a:endParaRPr lang="zh-CN" altLang="en-US" sz="2000" b="1" dirty="0">
              <a:ea typeface="黑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ea typeface="黑体" panose="02010609060101010101" charset="-122"/>
                <a:sym typeface="+mn-ea"/>
              </a:rPr>
              <a:t>所以蝙蝠</a:t>
            </a:r>
            <a:r>
              <a:rPr lang="en-US" altLang="zh-CN" sz="2000" b="1" dirty="0">
                <a:ea typeface="黑体" panose="02010609060101010101" charset="-122"/>
                <a:sym typeface="+mn-ea"/>
              </a:rPr>
              <a:t>……</a:t>
            </a:r>
            <a:endParaRPr lang="en-US" altLang="zh-CN" sz="2000" b="1" dirty="0">
              <a:ea typeface="黑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b="1" dirty="0">
                <a:ea typeface="黑体" panose="02010609060101010101" charset="-122"/>
                <a:sym typeface="+mn-ea"/>
              </a:rPr>
              <a:t>3.</a:t>
            </a:r>
            <a:r>
              <a:rPr lang="zh-CN" altLang="en-US" sz="2000" b="1" dirty="0">
                <a:ea typeface="黑体" panose="02010609060101010101" charset="-122"/>
                <a:sym typeface="+mn-ea"/>
              </a:rPr>
              <a:t>一切果实都有种子，萝卜里面没有种子，</a:t>
            </a:r>
            <a:endParaRPr lang="zh-CN" altLang="en-US" sz="2000" b="1" dirty="0">
              <a:ea typeface="黑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ea typeface="黑体" panose="02010609060101010101" charset="-122"/>
                <a:sym typeface="+mn-ea"/>
              </a:rPr>
              <a:t>所以，萝卜</a:t>
            </a:r>
            <a:r>
              <a:rPr lang="en-US" altLang="zh-CN" sz="2000" b="1" dirty="0">
                <a:ea typeface="黑体" panose="02010609060101010101" charset="-122"/>
                <a:sym typeface="+mn-ea"/>
              </a:rPr>
              <a:t>……</a:t>
            </a:r>
            <a:endParaRPr lang="zh-CN" altLang="zh-CN" sz="2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11" name="图片 10"/>
          <p:cNvPicPr>
            <a:picLocks noChangeAspect="1"/>
          </p:cNvPicPr>
          <p:nvPr/>
        </p:nvPicPr>
        <p:blipFill>
          <a:blip r:embed="rId6" cstate="screen"/>
          <a:srcRect l="33115" r="17810" b="12756"/>
          <a:stretch>
            <a:fillRect/>
          </a:stretch>
        </p:blipFill>
        <p:spPr>
          <a:xfrm rot="20760000">
            <a:off x="8046720" y="2202815"/>
            <a:ext cx="3822065" cy="3822065"/>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31"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 calcmode="lin" valueType="num">
                                      <p:cBhvr>
                                        <p:cTn id="12" dur="500" fill="hold"/>
                                        <p:tgtEl>
                                          <p:spTgt spid="11"/>
                                        </p:tgtEl>
                                        <p:attrNameLst>
                                          <p:attrName>style.rotation</p:attrName>
                                        </p:attrNameLst>
                                      </p:cBhvr>
                                      <p:tavLst>
                                        <p:tav tm="0">
                                          <p:val>
                                            <p:fltVal val="90"/>
                                          </p:val>
                                        </p:tav>
                                        <p:tav tm="100000">
                                          <p:val>
                                            <p:fltVal val="0"/>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思维品质</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258682"/>
            <a:ext cx="2076450" cy="2076450"/>
          </a:xfrm>
          <a:prstGeom prst="rect">
            <a:avLst/>
          </a:prstGeom>
        </p:spPr>
      </p:pic>
      <p:sp>
        <p:nvSpPr>
          <p:cNvPr id="8" name="任意多边形: 形状 7"/>
          <p:cNvSpPr/>
          <p:nvPr>
            <p:custDataLst>
              <p:tags r:id="rId5"/>
            </p:custDataLst>
          </p:nvPr>
        </p:nvSpPr>
        <p:spPr>
          <a:xfrm>
            <a:off x="2221870" y="325868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87538" y="333964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79208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304437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63760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301392" y="379208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752090" y="4220845"/>
            <a:ext cx="2585720" cy="922020"/>
          </a:xfrm>
          <a:prstGeom prst="rect">
            <a:avLst/>
          </a:prstGeom>
          <a:noFill/>
        </p:spPr>
        <p:txBody>
          <a:bodyPr wrap="square" rtlCol="0">
            <a:spAutoFit/>
          </a:bodyPr>
          <a:p>
            <a:pPr indent="0" algn="l" fontAlgn="auto">
              <a:lnSpc>
                <a:spcPct val="100000"/>
              </a:lnSpc>
              <a:spcBef>
                <a:spcPts val="0"/>
              </a:spcBef>
              <a:spcAft>
                <a:spcPts val="0"/>
              </a:spcAft>
            </a:pPr>
            <a:r>
              <a:rPr dirty="0">
                <a:latin typeface="黑体" panose="02010609060101010101" charset="-122"/>
                <a:ea typeface="黑体" panose="02010609060101010101" charset="-122"/>
                <a:cs typeface="黑体" panose="02010609060101010101" charset="-122"/>
                <a:sym typeface="+mn-ea"/>
              </a:rPr>
              <a:t>思维的</a:t>
            </a:r>
            <a:r>
              <a:rPr dirty="0">
                <a:solidFill>
                  <a:srgbClr val="C00000"/>
                </a:solidFill>
                <a:latin typeface="黑体" panose="02010609060101010101" charset="-122"/>
                <a:ea typeface="黑体" panose="02010609060101010101" charset="-122"/>
                <a:cs typeface="黑体" panose="02010609060101010101" charset="-122"/>
                <a:sym typeface="+mn-ea"/>
              </a:rPr>
              <a:t>敏捷性</a:t>
            </a:r>
            <a:r>
              <a:rPr dirty="0">
                <a:latin typeface="黑体" panose="02010609060101010101" charset="-122"/>
                <a:ea typeface="黑体" panose="02010609060101010101" charset="-122"/>
                <a:cs typeface="黑体" panose="02010609060101010101" charset="-122"/>
                <a:sym typeface="+mn-ea"/>
              </a:rPr>
              <a:t>是指思维活动迅速、正确，能当机立断。</a:t>
            </a:r>
            <a:endParaRPr dirty="0">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custDataLst>
              <p:tags r:id="rId12"/>
            </p:custDataLst>
          </p:nvPr>
        </p:nvSpPr>
        <p:spPr>
          <a:xfrm>
            <a:off x="4472940" y="2936240"/>
            <a:ext cx="2525395" cy="645160"/>
          </a:xfrm>
          <a:prstGeom prst="rect">
            <a:avLst/>
          </a:prstGeom>
          <a:noFill/>
        </p:spPr>
        <p:txBody>
          <a:bodyPr wrap="square" rtlCol="0" anchor="b" anchorCtr="0">
            <a:spAutoFit/>
          </a:bodyPr>
          <a:p>
            <a:pPr indent="0" algn="l" fontAlgn="auto">
              <a:lnSpc>
                <a:spcPct val="100000"/>
              </a:lnSpc>
              <a:spcBef>
                <a:spcPts val="0"/>
              </a:spcBef>
              <a:spcAft>
                <a:spcPts val="0"/>
              </a:spcAft>
            </a:pPr>
            <a:r>
              <a:rPr dirty="0">
                <a:latin typeface="黑体" panose="02010609060101010101" charset="-122"/>
                <a:ea typeface="黑体" panose="02010609060101010101" charset="-122"/>
                <a:cs typeface="黑体" panose="02010609060101010101" charset="-122"/>
                <a:sym typeface="+mn-ea"/>
              </a:rPr>
              <a:t>思维的</a:t>
            </a:r>
            <a:r>
              <a:rPr dirty="0">
                <a:solidFill>
                  <a:srgbClr val="C00000"/>
                </a:solidFill>
                <a:latin typeface="黑体" panose="02010609060101010101" charset="-122"/>
                <a:ea typeface="黑体" panose="02010609060101010101" charset="-122"/>
                <a:cs typeface="黑体" panose="02010609060101010101" charset="-122"/>
                <a:sym typeface="+mn-ea"/>
              </a:rPr>
              <a:t>灵活性</a:t>
            </a:r>
            <a:r>
              <a:rPr dirty="0">
                <a:latin typeface="黑体" panose="02010609060101010101" charset="-122"/>
                <a:ea typeface="黑体" panose="02010609060101010101" charset="-122"/>
                <a:cs typeface="黑体" panose="02010609060101010101" charset="-122"/>
                <a:sym typeface="+mn-ea"/>
              </a:rPr>
              <a:t>是指能灵活地思考问题。</a:t>
            </a:r>
            <a:endParaRPr dirty="0">
              <a:latin typeface="黑体" panose="02010609060101010101" charset="-122"/>
              <a:ea typeface="黑体" panose="02010609060101010101" charset="-122"/>
              <a:cs typeface="黑体" panose="02010609060101010101" charset="-122"/>
              <a:sym typeface="+mn-ea"/>
            </a:endParaRPr>
          </a:p>
        </p:txBody>
      </p:sp>
      <p:sp>
        <p:nvSpPr>
          <p:cNvPr id="17" name="文本框 16"/>
          <p:cNvSpPr txBox="1"/>
          <p:nvPr>
            <p:custDataLst>
              <p:tags r:id="rId13"/>
            </p:custDataLst>
          </p:nvPr>
        </p:nvSpPr>
        <p:spPr>
          <a:xfrm>
            <a:off x="6113145" y="4066540"/>
            <a:ext cx="2808000" cy="1476375"/>
          </a:xfrm>
          <a:prstGeom prst="rect">
            <a:avLst/>
          </a:prstGeom>
          <a:noFill/>
        </p:spPr>
        <p:txBody>
          <a:bodyPr wrap="square" rtlCol="0">
            <a:spAutoFit/>
          </a:bodyPr>
          <a:p>
            <a:pPr indent="0" algn="just" fontAlgn="auto">
              <a:lnSpc>
                <a:spcPct val="100000"/>
              </a:lnSpc>
              <a:spcBef>
                <a:spcPts val="0"/>
              </a:spcBef>
              <a:spcAft>
                <a:spcPts val="0"/>
              </a:spcAft>
            </a:pPr>
            <a:r>
              <a:rPr dirty="0">
                <a:latin typeface="黑体" panose="02010609060101010101" charset="-122"/>
                <a:ea typeface="黑体" panose="02010609060101010101" charset="-122"/>
                <a:cs typeface="黑体" panose="02010609060101010101" charset="-122"/>
                <a:sym typeface="+mn-ea"/>
              </a:rPr>
              <a:t>思维的</a:t>
            </a:r>
            <a:r>
              <a:rPr dirty="0">
                <a:solidFill>
                  <a:srgbClr val="C00000"/>
                </a:solidFill>
                <a:latin typeface="黑体" panose="02010609060101010101" charset="-122"/>
                <a:ea typeface="黑体" panose="02010609060101010101" charset="-122"/>
                <a:cs typeface="黑体" panose="02010609060101010101" charset="-122"/>
                <a:sym typeface="+mn-ea"/>
              </a:rPr>
              <a:t>深刻性</a:t>
            </a:r>
            <a:r>
              <a:rPr dirty="0">
                <a:latin typeface="黑体" panose="02010609060101010101" charset="-122"/>
                <a:ea typeface="黑体" panose="02010609060101010101" charset="-122"/>
                <a:cs typeface="黑体" panose="02010609060101010101" charset="-122"/>
                <a:sym typeface="+mn-ea"/>
              </a:rPr>
              <a:t>是指能深入地思考问题，善于透过事物的表面现象，抓住事物的实质，揭露事物之间的内在联系。</a:t>
            </a:r>
            <a:endParaRPr dirty="0">
              <a:latin typeface="黑体" panose="02010609060101010101" charset="-122"/>
              <a:ea typeface="黑体" panose="02010609060101010101" charset="-122"/>
              <a:cs typeface="黑体" panose="02010609060101010101" charset="-122"/>
              <a:sym typeface="+mn-ea"/>
            </a:endParaRPr>
          </a:p>
        </p:txBody>
      </p:sp>
      <p:sp>
        <p:nvSpPr>
          <p:cNvPr id="18" name="文本框 17"/>
          <p:cNvSpPr txBox="1"/>
          <p:nvPr>
            <p:custDataLst>
              <p:tags r:id="rId14"/>
            </p:custDataLst>
          </p:nvPr>
        </p:nvSpPr>
        <p:spPr>
          <a:xfrm>
            <a:off x="8068945" y="2491105"/>
            <a:ext cx="2985770" cy="922020"/>
          </a:xfrm>
          <a:prstGeom prst="rect">
            <a:avLst/>
          </a:prstGeom>
          <a:noFill/>
        </p:spPr>
        <p:txBody>
          <a:bodyPr wrap="square" rtlCol="0" anchor="b" anchorCtr="0">
            <a:spAutoFit/>
          </a:bodyPr>
          <a:p>
            <a:pPr indent="0" algn="l" fontAlgn="auto">
              <a:lnSpc>
                <a:spcPct val="100000"/>
              </a:lnSpc>
              <a:spcBef>
                <a:spcPts val="0"/>
              </a:spcBef>
              <a:spcAft>
                <a:spcPts val="0"/>
              </a:spcAft>
            </a:pPr>
            <a:r>
              <a:rPr dirty="0">
                <a:latin typeface="黑体" panose="02010609060101010101" charset="-122"/>
                <a:ea typeface="黑体" panose="02010609060101010101" charset="-122"/>
                <a:cs typeface="黑体" panose="02010609060101010101" charset="-122"/>
                <a:sym typeface="+mn-ea"/>
              </a:rPr>
              <a:t>小学儿童思维的</a:t>
            </a:r>
            <a:r>
              <a:rPr dirty="0">
                <a:solidFill>
                  <a:srgbClr val="C00000"/>
                </a:solidFill>
                <a:latin typeface="黑体" panose="02010609060101010101" charset="-122"/>
                <a:ea typeface="黑体" panose="02010609060101010101" charset="-122"/>
                <a:cs typeface="黑体" panose="02010609060101010101" charset="-122"/>
                <a:sym typeface="+mn-ea"/>
              </a:rPr>
              <a:t>独创性</a:t>
            </a:r>
            <a:r>
              <a:rPr dirty="0">
                <a:latin typeface="黑体" panose="02010609060101010101" charset="-122"/>
                <a:ea typeface="黑体" panose="02010609060101010101" charset="-122"/>
                <a:cs typeface="黑体" panose="02010609060101010101" charset="-122"/>
                <a:sym typeface="+mn-ea"/>
              </a:rPr>
              <a:t>的发展表现为解决问题的独立性、发散性和新颖性。</a:t>
            </a:r>
            <a:endParaRPr dirty="0">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1209675" y="1483995"/>
            <a:ext cx="9918700" cy="645160"/>
          </a:xfrm>
          <a:prstGeom prst="rect">
            <a:avLst/>
          </a:prstGeom>
          <a:noFill/>
        </p:spPr>
        <p:txBody>
          <a:bodyPr wrap="square" rtlCol="0" anchor="t">
            <a:spAutoFit/>
          </a:bodyPr>
          <a:p>
            <a:r>
              <a:rPr lang="zh-CN" altLang="en-US"/>
              <a:t>思维品质是衡量人的思维水平高低的主要标志。判断一个人思维品质的优劣，通常采用四种指标，即思维的敏捷性、灵活性、深刻性和独创性。</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3" grpId="1"/>
      <p:bldP spid="4" grpId="1"/>
      <p:bldP spid="17" grpId="1"/>
      <p:bldP spid="1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420620"/>
            <a:ext cx="8065770" cy="2584450"/>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人类作为万物之灵，拥有很高的智慧，而人类智慧最集中的体现是人的思维，正是它，赋予人类以无尽的力量；而想象是我们智力活动的翅膀，使我们的认识不仅可以驰骋于无限的现实世界，还可以奔腾于神奇的幻想境地。任何成功既需要全新的思维又离不开惊人的想象，思维与想象是智力的重要组成部分。小学教师要提高学生的智力水平，必须掌握小学生思维和想象的特点及其培养方法。</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custDataLst>
              <p:tags r:id="rId1"/>
            </p:custDataLst>
          </p:nvPr>
        </p:nvSpPr>
        <p:spPr>
          <a:xfrm>
            <a:off x="9142730" y="1555115"/>
            <a:ext cx="6118860" cy="5286375"/>
          </a:xfrm>
          <a:prstGeom prst="ellipse">
            <a:avLst/>
          </a:prstGeom>
          <a:solidFill>
            <a:srgbClr val="ACE2C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5" name="文本框 14"/>
          <p:cNvSpPr txBox="1"/>
          <p:nvPr/>
        </p:nvSpPr>
        <p:spPr>
          <a:xfrm>
            <a:off x="1209675" y="555625"/>
            <a:ext cx="725995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二、小学生思维的发展与培养</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2"/>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2" name="圆角矩形 1"/>
          <p:cNvSpPr/>
          <p:nvPr/>
        </p:nvSpPr>
        <p:spPr>
          <a:xfrm>
            <a:off x="882015" y="1896110"/>
            <a:ext cx="10428605" cy="4604385"/>
          </a:xfrm>
          <a:prstGeom prst="roundRect">
            <a:avLst>
              <a:gd name="adj" fmla="val 6040"/>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custDataLst>
              <p:tags r:id="rId3"/>
            </p:custDataLst>
          </p:nvPr>
        </p:nvSpPr>
        <p:spPr>
          <a:xfrm>
            <a:off x="1810385" y="2298700"/>
            <a:ext cx="8571230" cy="3799205"/>
          </a:xfrm>
          <a:prstGeom prst="rect">
            <a:avLst/>
          </a:prstGeom>
        </p:spPr>
        <p:txBody>
          <a:bodyPr wrap="square">
            <a:spAutoFit/>
          </a:bodyPr>
          <a:p>
            <a:pPr marL="342900" marR="0" lvl="0" indent="-342900" algn="l" defTabSz="914400" rtl="0" eaLnBrk="0" fontAlgn="base" latinLnBrk="0" hangingPunct="0">
              <a:lnSpc>
                <a:spcPct val="130000"/>
              </a:lnSpc>
              <a:spcBef>
                <a:spcPts val="20"/>
              </a:spcBef>
              <a:spcAft>
                <a:spcPts val="1800"/>
              </a:spcAft>
              <a:buClr>
                <a:schemeClr val="accent1"/>
              </a:buClr>
              <a:buSzTx/>
              <a:buFont typeface="Wingdings" panose="05000000000000000000" pitchFamily="2" charset="2"/>
              <a:buChar char="l"/>
              <a:defRPr/>
            </a:pPr>
            <a:r>
              <a:rPr lang="zh-CN" altLang="en-US" sz="2400" b="1" kern="0" noProof="0" dirty="0" smtClean="0">
                <a:ln>
                  <a:noFill/>
                </a:ln>
                <a:solidFill>
                  <a:srgbClr val="CC0099"/>
                </a:solidFill>
                <a:effectLst/>
                <a:uLnTx/>
                <a:uFillTx/>
                <a:sym typeface="+mn-ea"/>
              </a:rPr>
              <a:t>（一）小学生思维的发展</a:t>
            </a:r>
            <a:endParaRPr kumimoji="0" lang="en-US" altLang="zh-CN"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en-US" altLang="zh-CN" b="1" kern="0" noProof="0" dirty="0" smtClean="0">
                <a:ln>
                  <a:noFill/>
                </a:ln>
                <a:solidFill>
                  <a:schemeClr val="accent1">
                    <a:lumMod val="50000"/>
                  </a:schemeClr>
                </a:solidFill>
                <a:effectLst/>
                <a:uLnTx/>
                <a:uFillTx/>
                <a:sym typeface="+mn-ea"/>
              </a:rPr>
              <a:t>【</a:t>
            </a:r>
            <a:r>
              <a:rPr lang="zh-CN" altLang="en-US" b="1" kern="0" noProof="0" dirty="0" smtClean="0">
                <a:ln>
                  <a:noFill/>
                </a:ln>
                <a:solidFill>
                  <a:schemeClr val="accent1">
                    <a:lumMod val="50000"/>
                  </a:schemeClr>
                </a:solidFill>
                <a:effectLst/>
                <a:uLnTx/>
                <a:uFillTx/>
                <a:sym typeface="+mn-ea"/>
              </a:rPr>
              <a:t>提问</a:t>
            </a:r>
            <a:r>
              <a:rPr lang="en-US" altLang="zh-CN" b="1" kern="0" noProof="0" dirty="0" smtClean="0">
                <a:ln>
                  <a:noFill/>
                </a:ln>
                <a:solidFill>
                  <a:schemeClr val="accent1">
                    <a:lumMod val="50000"/>
                  </a:schemeClr>
                </a:solidFill>
                <a:effectLst/>
                <a:uLnTx/>
                <a:uFillTx/>
                <a:sym typeface="+mn-ea"/>
              </a:rPr>
              <a:t>】</a:t>
            </a:r>
            <a:r>
              <a:rPr lang="zh-CN" altLang="en-US" b="1" kern="0" noProof="0" dirty="0" smtClean="0">
                <a:ln>
                  <a:noFill/>
                </a:ln>
                <a:solidFill>
                  <a:schemeClr val="accent1">
                    <a:lumMod val="50000"/>
                  </a:schemeClr>
                </a:solidFill>
                <a:effectLst/>
                <a:uLnTx/>
                <a:uFillTx/>
                <a:sym typeface="+mn-ea"/>
              </a:rPr>
              <a:t>小学生思维发展的一般趋势是什么？</a:t>
            </a:r>
            <a:endParaRPr kumimoji="0" lang="en-US" altLang="zh-CN" b="1" i="0" u="none" strike="noStrike" kern="0" cap="none" spc="0" normalizeH="0" baseline="0" noProof="0" dirty="0" smtClean="0">
              <a:ln>
                <a:noFill/>
              </a:ln>
              <a:solidFill>
                <a:schemeClr val="accent1">
                  <a:lumMod val="50000"/>
                </a:schemeClr>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zh-CN" altLang="en-US" b="1" kern="0" noProof="0" dirty="0" smtClean="0">
                <a:ln>
                  <a:noFill/>
                </a:ln>
                <a:effectLst/>
                <a:uLnTx/>
                <a:uFillTx/>
                <a:sym typeface="+mn-ea"/>
              </a:rPr>
              <a:t>（</a:t>
            </a:r>
            <a:r>
              <a:rPr lang="en-US" altLang="zh-CN" b="1" kern="0" noProof="0" dirty="0" smtClean="0">
                <a:ln>
                  <a:noFill/>
                </a:ln>
                <a:effectLst/>
                <a:uLnTx/>
                <a:uFillTx/>
                <a:sym typeface="+mn-ea"/>
              </a:rPr>
              <a:t>1</a:t>
            </a:r>
            <a:r>
              <a:rPr lang="zh-CN" altLang="en-US" b="1" kern="0" noProof="0" dirty="0" smtClean="0">
                <a:ln>
                  <a:noFill/>
                </a:ln>
                <a:effectLst/>
                <a:uLnTx/>
                <a:uFillTx/>
                <a:sym typeface="+mn-ea"/>
              </a:rPr>
              <a:t>）具体形象思维为主逐渐以抽象思维为过渡</a:t>
            </a:r>
            <a:endParaRPr kumimoji="0" lang="en-US" altLang="zh-CN"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zh-CN" altLang="en-US" b="1" kern="0" noProof="0" dirty="0" smtClean="0">
                <a:ln>
                  <a:noFill/>
                </a:ln>
                <a:effectLst/>
                <a:uLnTx/>
                <a:uFillTx/>
                <a:sym typeface="+mn-ea"/>
              </a:rPr>
              <a:t>（</a:t>
            </a:r>
            <a:r>
              <a:rPr lang="en-US" altLang="zh-CN" b="1" kern="0" noProof="0" dirty="0" smtClean="0">
                <a:ln>
                  <a:noFill/>
                </a:ln>
                <a:effectLst/>
                <a:uLnTx/>
                <a:uFillTx/>
                <a:sym typeface="+mn-ea"/>
              </a:rPr>
              <a:t>2</a:t>
            </a:r>
            <a:r>
              <a:rPr lang="zh-CN" altLang="en-US" b="1" kern="0" noProof="0" dirty="0" smtClean="0">
                <a:ln>
                  <a:noFill/>
                </a:ln>
                <a:effectLst/>
                <a:uLnTx/>
                <a:uFillTx/>
                <a:sym typeface="+mn-ea"/>
              </a:rPr>
              <a:t>）学生的思维的基本过程日趋完善</a:t>
            </a:r>
            <a:endParaRPr kumimoji="0" lang="en-US" altLang="zh-CN"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en-US" altLang="zh-CN" b="1" kern="0" noProof="0" dirty="0" smtClean="0">
                <a:ln>
                  <a:noFill/>
                </a:ln>
                <a:solidFill>
                  <a:schemeClr val="accent1">
                    <a:lumMod val="50000"/>
                  </a:schemeClr>
                </a:solidFill>
                <a:effectLst/>
                <a:uLnTx/>
                <a:uFillTx/>
                <a:sym typeface="+mn-ea"/>
              </a:rPr>
              <a:t>【</a:t>
            </a:r>
            <a:r>
              <a:rPr lang="zh-CN" altLang="en-US" b="1" kern="0" noProof="0" dirty="0" smtClean="0">
                <a:ln>
                  <a:noFill/>
                </a:ln>
                <a:solidFill>
                  <a:schemeClr val="accent1">
                    <a:lumMod val="50000"/>
                  </a:schemeClr>
                </a:solidFill>
                <a:effectLst/>
                <a:uLnTx/>
                <a:uFillTx/>
                <a:sym typeface="+mn-ea"/>
              </a:rPr>
              <a:t>提问</a:t>
            </a:r>
            <a:r>
              <a:rPr lang="en-US" altLang="zh-CN" b="1" kern="0" noProof="0" dirty="0" smtClean="0">
                <a:ln>
                  <a:noFill/>
                </a:ln>
                <a:solidFill>
                  <a:schemeClr val="accent1">
                    <a:lumMod val="50000"/>
                  </a:schemeClr>
                </a:solidFill>
                <a:effectLst/>
                <a:uLnTx/>
                <a:uFillTx/>
                <a:sym typeface="+mn-ea"/>
              </a:rPr>
              <a:t>】</a:t>
            </a:r>
            <a:r>
              <a:rPr lang="zh-CN" altLang="en-US" b="1" kern="0" noProof="0" dirty="0" smtClean="0">
                <a:ln>
                  <a:noFill/>
                </a:ln>
                <a:solidFill>
                  <a:schemeClr val="accent1">
                    <a:lumMod val="50000"/>
                  </a:schemeClr>
                </a:solidFill>
                <a:effectLst/>
                <a:uLnTx/>
                <a:uFillTx/>
                <a:sym typeface="+mn-ea"/>
              </a:rPr>
              <a:t>小学生思维概括水平发展的特点？</a:t>
            </a:r>
            <a:endParaRPr kumimoji="0" lang="en-US" altLang="zh-CN" b="1" i="0" u="none" strike="noStrike" kern="0" cap="none" spc="0" normalizeH="0" baseline="0" noProof="0" dirty="0" smtClean="0">
              <a:ln>
                <a:noFill/>
              </a:ln>
              <a:solidFill>
                <a:schemeClr val="accent1">
                  <a:lumMod val="50000"/>
                </a:schemeClr>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zh-CN" altLang="en-US" b="1" kern="0" noProof="0" dirty="0" smtClean="0">
                <a:ln>
                  <a:noFill/>
                </a:ln>
                <a:effectLst/>
                <a:uLnTx/>
                <a:uFillTx/>
                <a:sym typeface="+mn-ea"/>
              </a:rPr>
              <a:t>（</a:t>
            </a:r>
            <a:r>
              <a:rPr lang="en-US" altLang="zh-CN" b="1" kern="0" noProof="0" dirty="0" smtClean="0">
                <a:ln>
                  <a:noFill/>
                </a:ln>
                <a:effectLst/>
                <a:uLnTx/>
                <a:uFillTx/>
                <a:sym typeface="+mn-ea"/>
              </a:rPr>
              <a:t>1</a:t>
            </a:r>
            <a:r>
              <a:rPr lang="zh-CN" altLang="en-US" b="1" kern="0" noProof="0" dirty="0" smtClean="0">
                <a:ln>
                  <a:noFill/>
                </a:ln>
                <a:effectLst/>
                <a:uLnTx/>
                <a:uFillTx/>
                <a:sym typeface="+mn-ea"/>
              </a:rPr>
              <a:t>）第一级</a:t>
            </a:r>
            <a:r>
              <a:rPr lang="en-US" altLang="zh-CN" b="1" kern="0" noProof="0" dirty="0" smtClean="0">
                <a:ln>
                  <a:noFill/>
                </a:ln>
                <a:effectLst/>
                <a:uLnTx/>
                <a:uFillTx/>
                <a:sym typeface="+mn-ea"/>
              </a:rPr>
              <a:t>: </a:t>
            </a:r>
            <a:r>
              <a:rPr lang="zh-CN" altLang="en-US" b="1" kern="0" noProof="0" dirty="0" smtClean="0">
                <a:ln>
                  <a:noFill/>
                </a:ln>
                <a:effectLst/>
                <a:uLnTx/>
                <a:uFillTx/>
                <a:sym typeface="+mn-ea"/>
              </a:rPr>
              <a:t>直观形象水平</a:t>
            </a:r>
            <a:endParaRPr kumimoji="0" lang="en-US" altLang="zh-CN"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zh-CN" altLang="en-US" b="1" kern="0" noProof="0" dirty="0" smtClean="0">
                <a:ln>
                  <a:noFill/>
                </a:ln>
                <a:effectLst/>
                <a:uLnTx/>
                <a:uFillTx/>
                <a:sym typeface="+mn-ea"/>
              </a:rPr>
              <a:t>（</a:t>
            </a:r>
            <a:r>
              <a:rPr lang="en-US" altLang="zh-CN" b="1" kern="0" noProof="0" dirty="0" smtClean="0">
                <a:ln>
                  <a:noFill/>
                </a:ln>
                <a:effectLst/>
                <a:uLnTx/>
                <a:uFillTx/>
                <a:sym typeface="+mn-ea"/>
              </a:rPr>
              <a:t>2</a:t>
            </a:r>
            <a:r>
              <a:rPr lang="zh-CN" altLang="en-US" b="1" kern="0" noProof="0" dirty="0" smtClean="0">
                <a:ln>
                  <a:noFill/>
                </a:ln>
                <a:effectLst/>
                <a:uLnTx/>
                <a:uFillTx/>
                <a:sym typeface="+mn-ea"/>
              </a:rPr>
              <a:t>）第二级：形象</a:t>
            </a:r>
            <a:r>
              <a:rPr lang="en-US" altLang="zh-CN" b="1" kern="0" noProof="0" dirty="0" smtClean="0">
                <a:ln>
                  <a:noFill/>
                </a:ln>
                <a:effectLst/>
                <a:uLnTx/>
                <a:uFillTx/>
                <a:sym typeface="+mn-ea"/>
              </a:rPr>
              <a:t>---</a:t>
            </a:r>
            <a:r>
              <a:rPr lang="zh-CN" altLang="en-US" b="1" kern="0" noProof="0" dirty="0" smtClean="0">
                <a:ln>
                  <a:noFill/>
                </a:ln>
                <a:effectLst/>
                <a:uLnTx/>
                <a:uFillTx/>
                <a:sym typeface="+mn-ea"/>
              </a:rPr>
              <a:t>抽象水平</a:t>
            </a:r>
            <a:endParaRPr kumimoji="0" lang="en-US" altLang="zh-CN"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30000"/>
              </a:lnSpc>
              <a:spcBef>
                <a:spcPts val="20"/>
              </a:spcBef>
              <a:spcAft>
                <a:spcPts val="600"/>
              </a:spcAft>
              <a:buClr>
                <a:schemeClr val="accent1"/>
              </a:buClr>
              <a:buSzTx/>
              <a:buFont typeface="Wingdings" panose="05000000000000000000" pitchFamily="2" charset="2"/>
              <a:buChar char="l"/>
              <a:defRPr/>
            </a:pPr>
            <a:r>
              <a:rPr lang="zh-CN" altLang="en-US" b="1" kern="0" noProof="0" dirty="0" smtClean="0">
                <a:ln>
                  <a:noFill/>
                </a:ln>
                <a:effectLst/>
                <a:uLnTx/>
                <a:uFillTx/>
                <a:sym typeface="+mn-ea"/>
              </a:rPr>
              <a:t>（</a:t>
            </a:r>
            <a:r>
              <a:rPr lang="en-US" altLang="zh-CN" b="1" kern="0" noProof="0" dirty="0" smtClean="0">
                <a:ln>
                  <a:noFill/>
                </a:ln>
                <a:effectLst/>
                <a:uLnTx/>
                <a:uFillTx/>
                <a:sym typeface="+mn-ea"/>
              </a:rPr>
              <a:t>3</a:t>
            </a:r>
            <a:r>
              <a:rPr lang="zh-CN" altLang="en-US" b="1" kern="0" noProof="0" dirty="0" smtClean="0">
                <a:ln>
                  <a:noFill/>
                </a:ln>
                <a:effectLst/>
                <a:uLnTx/>
                <a:uFillTx/>
                <a:sym typeface="+mn-ea"/>
              </a:rPr>
              <a:t>）第三级：初步本质</a:t>
            </a:r>
            <a:r>
              <a:rPr lang="en-US" altLang="zh-CN" b="1" kern="0" noProof="0" dirty="0" smtClean="0">
                <a:ln>
                  <a:noFill/>
                </a:ln>
                <a:effectLst/>
                <a:uLnTx/>
                <a:uFillTx/>
                <a:sym typeface="+mn-ea"/>
              </a:rPr>
              <a:t>---</a:t>
            </a:r>
            <a:r>
              <a:rPr lang="zh-CN" altLang="en-US" b="1" kern="0" noProof="0" dirty="0" smtClean="0">
                <a:ln>
                  <a:noFill/>
                </a:ln>
                <a:effectLst/>
                <a:uLnTx/>
                <a:uFillTx/>
                <a:sym typeface="+mn-ea"/>
              </a:rPr>
              <a:t>抽象水平</a:t>
            </a:r>
            <a:endParaRPr lang="zh-CN" altLang="zh-CN"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custDataLst>
              <p:tags r:id="rId1"/>
            </p:custDataLst>
          </p:nvPr>
        </p:nvSpPr>
        <p:spPr>
          <a:xfrm>
            <a:off x="9142730" y="1555115"/>
            <a:ext cx="6118860" cy="5286375"/>
          </a:xfrm>
          <a:prstGeom prst="ellipse">
            <a:avLst/>
          </a:prstGeom>
          <a:solidFill>
            <a:srgbClr val="ACE2C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5" name="文本框 14"/>
          <p:cNvSpPr txBox="1"/>
          <p:nvPr/>
        </p:nvSpPr>
        <p:spPr>
          <a:xfrm>
            <a:off x="1209675" y="555625"/>
            <a:ext cx="725995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二、小学生思维的发展与培养</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2"/>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2" name="圆角矩形 1"/>
          <p:cNvSpPr/>
          <p:nvPr/>
        </p:nvSpPr>
        <p:spPr>
          <a:xfrm>
            <a:off x="882015" y="1896110"/>
            <a:ext cx="10428605" cy="4604385"/>
          </a:xfrm>
          <a:prstGeom prst="roundRect">
            <a:avLst>
              <a:gd name="adj" fmla="val 6040"/>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custDataLst>
              <p:tags r:id="rId3"/>
            </p:custDataLst>
          </p:nvPr>
        </p:nvSpPr>
        <p:spPr>
          <a:xfrm>
            <a:off x="1810385" y="2298700"/>
            <a:ext cx="8571230" cy="3154680"/>
          </a:xfrm>
          <a:prstGeom prst="rect">
            <a:avLst/>
          </a:prstGeom>
        </p:spPr>
        <p:txBody>
          <a:bodyPr wrap="square">
            <a:spAutoFit/>
          </a:bodyPr>
          <a:p>
            <a:pPr marL="342900" marR="0" lvl="0" indent="-342900" algn="l" defTabSz="914400" rtl="0" eaLnBrk="0" fontAlgn="base" latinLnBrk="0" hangingPunct="0">
              <a:lnSpc>
                <a:spcPct val="130000"/>
              </a:lnSpc>
              <a:spcBef>
                <a:spcPts val="20"/>
              </a:spcBef>
              <a:spcAft>
                <a:spcPts val="1800"/>
              </a:spcAft>
              <a:buClr>
                <a:schemeClr val="accent1"/>
              </a:buClr>
              <a:buSzTx/>
              <a:buFont typeface="Wingdings" panose="05000000000000000000" pitchFamily="2" charset="2"/>
              <a:buChar char="l"/>
              <a:defRPr/>
            </a:pPr>
            <a:r>
              <a:rPr lang="zh-CN" altLang="en-US" sz="2400" b="1" dirty="0">
                <a:solidFill>
                  <a:schemeClr val="accent2">
                    <a:lumMod val="50000"/>
                  </a:schemeClr>
                </a:solidFill>
                <a:ea typeface="+mn-lt"/>
                <a:sym typeface="+mn-ea"/>
              </a:rPr>
              <a:t>（二）教学中小学生思维能力的培养</a:t>
            </a:r>
            <a:endParaRPr lang="en-US" altLang="zh-CN" sz="2400" b="1" dirty="0">
              <a:solidFill>
                <a:schemeClr val="accent2">
                  <a:lumMod val="50000"/>
                </a:schemeClr>
              </a:solidFill>
              <a:ea typeface="+mn-lt"/>
              <a:sym typeface="+mn-ea"/>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l"/>
              <a:defRPr/>
            </a:pPr>
            <a:r>
              <a:rPr lang="en-US" altLang="zh-CN" b="1" kern="0" noProof="0" dirty="0" smtClean="0">
                <a:ln>
                  <a:noFill/>
                </a:ln>
                <a:solidFill>
                  <a:schemeClr val="tx1">
                    <a:lumMod val="65000"/>
                    <a:lumOff val="35000"/>
                  </a:schemeClr>
                </a:solidFill>
                <a:effectLst/>
                <a:uLnTx/>
                <a:uFillTx/>
                <a:sym typeface="+mn-ea"/>
              </a:rPr>
              <a:t>1</a:t>
            </a:r>
            <a:r>
              <a:rPr lang="zh-CN" altLang="en-US" b="1" kern="0" noProof="0" dirty="0" smtClean="0">
                <a:ln>
                  <a:noFill/>
                </a:ln>
                <a:solidFill>
                  <a:schemeClr val="tx1">
                    <a:lumMod val="65000"/>
                    <a:lumOff val="35000"/>
                  </a:schemeClr>
                </a:solidFill>
                <a:effectLst/>
                <a:uLnTx/>
                <a:uFillTx/>
                <a:sym typeface="+mn-ea"/>
              </a:rPr>
              <a:t>、发展学生的言语</a:t>
            </a:r>
            <a:endParaRPr kumimoji="0" lang="en-US" altLang="zh-CN" b="1" i="0" u="none" strike="noStrike" kern="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l"/>
              <a:defRPr/>
            </a:pPr>
            <a:r>
              <a:rPr lang="en-US" altLang="zh-CN" b="1" kern="0" noProof="0" dirty="0" smtClean="0">
                <a:ln>
                  <a:noFill/>
                </a:ln>
                <a:solidFill>
                  <a:schemeClr val="tx1">
                    <a:lumMod val="65000"/>
                    <a:lumOff val="35000"/>
                  </a:schemeClr>
                </a:solidFill>
                <a:effectLst/>
                <a:uLnTx/>
                <a:uFillTx/>
                <a:sym typeface="+mn-ea"/>
              </a:rPr>
              <a:t>2</a:t>
            </a:r>
            <a:r>
              <a:rPr lang="zh-CN" altLang="en-US" b="1" kern="0" noProof="0" dirty="0" smtClean="0">
                <a:ln>
                  <a:noFill/>
                </a:ln>
                <a:solidFill>
                  <a:schemeClr val="tx1">
                    <a:lumMod val="65000"/>
                    <a:lumOff val="35000"/>
                  </a:schemeClr>
                </a:solidFill>
                <a:effectLst/>
                <a:uLnTx/>
                <a:uFillTx/>
                <a:sym typeface="+mn-ea"/>
              </a:rPr>
              <a:t>、丰富小学生的感性经验</a:t>
            </a:r>
            <a:endParaRPr kumimoji="0" lang="en-US" altLang="zh-CN" b="1" i="0" u="none" strike="noStrike" kern="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l"/>
              <a:defRPr/>
            </a:pPr>
            <a:r>
              <a:rPr lang="en-US" altLang="zh-CN" b="1" kern="0" noProof="0" dirty="0" smtClean="0">
                <a:ln>
                  <a:noFill/>
                </a:ln>
                <a:solidFill>
                  <a:schemeClr val="tx1">
                    <a:lumMod val="65000"/>
                    <a:lumOff val="35000"/>
                  </a:schemeClr>
                </a:solidFill>
                <a:effectLst/>
                <a:uLnTx/>
                <a:uFillTx/>
                <a:sym typeface="+mn-ea"/>
              </a:rPr>
              <a:t>3</a:t>
            </a:r>
            <a:r>
              <a:rPr lang="zh-CN" altLang="en-US" b="1" kern="0" noProof="0" dirty="0" smtClean="0">
                <a:ln>
                  <a:noFill/>
                </a:ln>
                <a:solidFill>
                  <a:schemeClr val="tx1">
                    <a:lumMod val="65000"/>
                    <a:lumOff val="35000"/>
                  </a:schemeClr>
                </a:solidFill>
                <a:effectLst/>
                <a:uLnTx/>
                <a:uFillTx/>
                <a:sym typeface="+mn-ea"/>
              </a:rPr>
              <a:t>、运用变式和比较，帮助小学生形成正确的概念</a:t>
            </a:r>
            <a:endParaRPr kumimoji="0" lang="en-US" altLang="zh-CN" b="1" i="0" u="none" strike="noStrike" kern="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l"/>
              <a:defRPr/>
            </a:pPr>
            <a:r>
              <a:rPr lang="en-US" altLang="zh-CN" b="1" kern="0" noProof="0" dirty="0" smtClean="0">
                <a:ln>
                  <a:noFill/>
                </a:ln>
                <a:solidFill>
                  <a:schemeClr val="tx1">
                    <a:lumMod val="65000"/>
                    <a:lumOff val="35000"/>
                  </a:schemeClr>
                </a:solidFill>
                <a:effectLst/>
                <a:uLnTx/>
                <a:uFillTx/>
                <a:sym typeface="+mn-ea"/>
              </a:rPr>
              <a:t>4</a:t>
            </a:r>
            <a:r>
              <a:rPr lang="zh-CN" altLang="en-US" b="1" kern="0" noProof="0" dirty="0" smtClean="0">
                <a:ln>
                  <a:noFill/>
                </a:ln>
                <a:solidFill>
                  <a:schemeClr val="tx1">
                    <a:lumMod val="65000"/>
                    <a:lumOff val="35000"/>
                  </a:schemeClr>
                </a:solidFill>
                <a:effectLst/>
                <a:uLnTx/>
                <a:uFillTx/>
                <a:sym typeface="+mn-ea"/>
              </a:rPr>
              <a:t>、培养小学生善于发现问题和提出问题的能力</a:t>
            </a:r>
            <a:endParaRPr kumimoji="0" lang="en-US" altLang="zh-CN" b="1" i="0" u="none" strike="noStrike" kern="0" cap="none" spc="0" normalizeH="0" baseline="0" noProof="0" dirty="0" smtClean="0">
              <a:ln>
                <a:noFill/>
              </a:ln>
              <a:solidFill>
                <a:schemeClr val="tx1">
                  <a:lumMod val="65000"/>
                  <a:lumOff val="35000"/>
                </a:schemeClr>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
                <a:schemeClr val="accent1"/>
              </a:buClr>
              <a:buSzTx/>
              <a:buFont typeface="Wingdings" panose="05000000000000000000" pitchFamily="2" charset="2"/>
              <a:buChar char="l"/>
              <a:defRPr/>
            </a:pPr>
            <a:r>
              <a:rPr lang="en-US" altLang="zh-CN" b="1" kern="0" noProof="0" dirty="0" smtClean="0">
                <a:ln>
                  <a:noFill/>
                </a:ln>
                <a:solidFill>
                  <a:schemeClr val="tx1">
                    <a:lumMod val="65000"/>
                    <a:lumOff val="35000"/>
                  </a:schemeClr>
                </a:solidFill>
                <a:effectLst/>
                <a:uLnTx/>
                <a:uFillTx/>
                <a:sym typeface="+mn-ea"/>
              </a:rPr>
              <a:t>5</a:t>
            </a:r>
            <a:r>
              <a:rPr lang="zh-CN" altLang="en-US" b="1" kern="0" noProof="0" dirty="0" smtClean="0">
                <a:ln>
                  <a:noFill/>
                </a:ln>
                <a:solidFill>
                  <a:schemeClr val="tx1">
                    <a:lumMod val="65000"/>
                    <a:lumOff val="35000"/>
                  </a:schemeClr>
                </a:solidFill>
                <a:effectLst/>
                <a:uLnTx/>
                <a:uFillTx/>
                <a:sym typeface="+mn-ea"/>
              </a:rPr>
              <a:t>、教给学生思维的方法</a:t>
            </a:r>
            <a:endParaRPr lang="zh-CN" altLang="en-US" b="1" kern="0" noProof="0" dirty="0" smtClean="0">
              <a:ln>
                <a:noFill/>
              </a:ln>
              <a:solidFill>
                <a:schemeClr val="tx1">
                  <a:lumMod val="65000"/>
                  <a:lumOff val="35000"/>
                </a:schemeClr>
              </a:solidFill>
              <a:effectLst/>
              <a:uLnTx/>
              <a:uFillTx/>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115160" y="0"/>
            <a:ext cx="3083190" cy="4178868"/>
            <a:chOff x="9115160" y="0"/>
            <a:chExt cx="3083190" cy="4178868"/>
          </a:xfrm>
        </p:grpSpPr>
        <p:cxnSp>
          <p:nvCxnSpPr>
            <p:cNvPr id="7" name="直接连接符 6"/>
            <p:cNvCxnSpPr/>
            <p:nvPr>
              <p:custDataLst>
                <p:tags r:id="rId2"/>
              </p:custDataLst>
            </p:nvPr>
          </p:nvCxnSpPr>
          <p:spPr>
            <a:xfrm>
              <a:off x="1193025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a:off x="1166214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4"/>
              </p:custDataLst>
            </p:nvPr>
          </p:nvCxnSpPr>
          <p:spPr>
            <a:xfrm>
              <a:off x="1152809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5999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099188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911516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8"/>
              </p:custDataLst>
            </p:nvPr>
          </p:nvCxnSpPr>
          <p:spPr>
            <a:xfrm>
              <a:off x="965136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a:off x="1018757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0"/>
              </p:custDataLst>
            </p:nvPr>
          </p:nvCxnSpPr>
          <p:spPr>
            <a:xfrm>
              <a:off x="924921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a:off x="991947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2"/>
              </p:custDataLst>
            </p:nvPr>
          </p:nvCxnSpPr>
          <p:spPr>
            <a:xfrm>
              <a:off x="1045568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3"/>
              </p:custDataLst>
            </p:nvPr>
          </p:nvCxnSpPr>
          <p:spPr>
            <a:xfrm>
              <a:off x="1072378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4"/>
              </p:custDataLst>
            </p:nvPr>
          </p:nvCxnSpPr>
          <p:spPr>
            <a:xfrm>
              <a:off x="1219835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5"/>
              </p:custDataLst>
            </p:nvPr>
          </p:nvCxnSpPr>
          <p:spPr>
            <a:xfrm>
              <a:off x="1206430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6"/>
              </p:custDataLst>
            </p:nvPr>
          </p:nvCxnSpPr>
          <p:spPr>
            <a:xfrm>
              <a:off x="1179620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a:off x="1139404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8"/>
              </p:custDataLst>
            </p:nvPr>
          </p:nvCxnSpPr>
          <p:spPr>
            <a:xfrm>
              <a:off x="1112594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a:off x="938326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a:off x="978542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a:off x="1032162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a:off x="951731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a:off x="1005352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a:off x="1058973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a:off x="1085783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26"/>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3" name="任意多边形: 形状 19"/>
          <p:cNvSpPr/>
          <p:nvPr>
            <p:custDataLst>
              <p:tags r:id="rId27"/>
            </p:custDataLst>
          </p:nvPr>
        </p:nvSpPr>
        <p:spPr>
          <a:xfrm>
            <a:off x="6352684" y="2805790"/>
            <a:ext cx="5839318" cy="4052211"/>
          </a:xfrm>
          <a:custGeom>
            <a:avLst/>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rgbClr val="FAE2D0"/>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4" name="任意多边形: 形状 17"/>
          <p:cNvSpPr/>
          <p:nvPr>
            <p:custDataLst>
              <p:tags r:id="rId28"/>
            </p:custDataLst>
          </p:nvPr>
        </p:nvSpPr>
        <p:spPr>
          <a:xfrm>
            <a:off x="0" y="0"/>
            <a:ext cx="9411512" cy="6857999"/>
          </a:xfrm>
          <a:custGeom>
            <a:avLst/>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35" name="直接连接符 34"/>
          <p:cNvCxnSpPr/>
          <p:nvPr>
            <p:custDataLst>
              <p:tags r:id="rId29"/>
            </p:custDataLst>
          </p:nvPr>
        </p:nvCxnSpPr>
        <p:spPr>
          <a:xfrm>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0"/>
            </p:custDataLst>
          </p:nvPr>
        </p:nvCxnSpPr>
        <p:spPr>
          <a:xfrm>
            <a:off x="1066165"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1"/>
            </p:custDataLst>
          </p:nvPr>
        </p:nvCxnSpPr>
        <p:spPr>
          <a:xfrm>
            <a:off x="1200150"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sp>
        <p:nvSpPr>
          <p:cNvPr id="38" name="Title 6"/>
          <p:cNvSpPr txBox="1"/>
          <p:nvPr>
            <p:custDataLst>
              <p:tags r:id="rId32"/>
            </p:custDataLst>
          </p:nvPr>
        </p:nvSpPr>
        <p:spPr>
          <a:xfrm>
            <a:off x="1371611" y="2881018"/>
            <a:ext cx="6400851" cy="20777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Wingdings" panose="05000000000000000000" charset="0"/>
              <a:buChar char="l"/>
            </a:pPr>
            <a:r>
              <a:rPr altLang="zh-CN" sz="2000" b="1">
                <a:solidFill>
                  <a:schemeClr val="accent2"/>
                </a:solidFill>
                <a:ea typeface="宋体" panose="02010600030101010101" pitchFamily="2" charset="-122"/>
                <a:sym typeface="+mn-ea"/>
              </a:rPr>
              <a:t>1</a:t>
            </a:r>
            <a:r>
              <a:rPr lang="zh-CN" altLang="en-US" sz="2000" b="1">
                <a:solidFill>
                  <a:schemeClr val="accent2"/>
                </a:solidFill>
                <a:ea typeface="宋体" panose="02010600030101010101" pitchFamily="2" charset="-122"/>
                <a:sym typeface="+mn-ea"/>
              </a:rPr>
              <a:t>、</a:t>
            </a:r>
            <a:r>
              <a:rPr lang="zh-CN" altLang="en-US" sz="2000" b="1" spc="0">
                <a:solidFill>
                  <a:srgbClr val="0070C0"/>
                </a:solidFill>
                <a:uFillTx/>
                <a:latin typeface="微软雅黑" panose="020B0503020204020204" charset="-122"/>
                <a:ea typeface="微软雅黑" panose="020B0503020204020204" charset="-122"/>
                <a:sym typeface="+mn-ea"/>
              </a:rPr>
              <a:t>表象</a:t>
            </a:r>
            <a:r>
              <a:rPr lang="zh-CN" altLang="en-US" sz="2000" b="1">
                <a:solidFill>
                  <a:schemeClr val="accent2"/>
                </a:solidFill>
                <a:ea typeface="宋体" panose="02010600030101010101" pitchFamily="2" charset="-122"/>
                <a:sym typeface="+mn-ea"/>
              </a:rPr>
              <a:t>是人们在头脑中出现的关于事物的形象。</a:t>
            </a:r>
            <a:endParaRPr lang="zh-CN" altLang="en-US" sz="2000" b="1" dirty="0">
              <a:solidFill>
                <a:schemeClr val="accent2"/>
              </a:solidFill>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mn-ea"/>
              </a:rPr>
              <a:t>（</a:t>
            </a:r>
            <a:r>
              <a:rPr altLang="zh-CN" sz="2000" b="1">
                <a:ea typeface="宋体" panose="02010600030101010101" pitchFamily="2" charset="-122"/>
                <a:sym typeface="+mn-ea"/>
              </a:rPr>
              <a:t>1</a:t>
            </a:r>
            <a:r>
              <a:rPr lang="zh-CN" altLang="en-US" sz="2000" b="1">
                <a:ea typeface="宋体" panose="02010600030101010101" pitchFamily="2" charset="-122"/>
                <a:sym typeface="+mn-ea"/>
              </a:rPr>
              <a:t>）根据</a:t>
            </a:r>
            <a:r>
              <a:rPr lang="zh-CN" altLang="en-US" sz="2000" b="1">
                <a:ea typeface="宋体" panose="02010600030101010101" pitchFamily="2" charset="-122"/>
                <a:sym typeface="Wingdings" panose="05000000000000000000" pitchFamily="2" charset="2"/>
              </a:rPr>
              <a:t>感觉渠道分为：</a:t>
            </a:r>
            <a:endParaRPr lang="zh-CN" altLang="en-US" sz="2000" b="1" dirty="0">
              <a:ea typeface="宋体" panose="02010600030101010101" pitchFamily="2" charset="-122"/>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Wingdings" panose="05000000000000000000" pitchFamily="2" charset="2"/>
              </a:rPr>
              <a:t>视觉表象、听觉表象、运动表象</a:t>
            </a:r>
            <a:endParaRPr lang="zh-CN" altLang="en-US" sz="2000" b="1" dirty="0">
              <a:ea typeface="宋体" panose="02010600030101010101" pitchFamily="2" charset="-122"/>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Wingdings" panose="05000000000000000000" pitchFamily="2" charset="2"/>
              </a:rPr>
              <a:t>（</a:t>
            </a:r>
            <a:r>
              <a:rPr altLang="zh-CN" sz="2000" b="1">
                <a:ea typeface="宋体" panose="02010600030101010101" pitchFamily="2" charset="-122"/>
                <a:sym typeface="Wingdings" panose="05000000000000000000" pitchFamily="2" charset="2"/>
              </a:rPr>
              <a:t>2</a:t>
            </a:r>
            <a:r>
              <a:rPr lang="zh-CN" altLang="en-US" sz="2000" b="1">
                <a:ea typeface="宋体" panose="02010600030101010101" pitchFamily="2" charset="-122"/>
                <a:sym typeface="Wingdings" panose="05000000000000000000" pitchFamily="2" charset="2"/>
              </a:rPr>
              <a:t>）根据创造程度分为：</a:t>
            </a:r>
            <a:endParaRPr lang="zh-CN" altLang="en-US" sz="2000" b="1" dirty="0">
              <a:ea typeface="宋体" panose="02010600030101010101" pitchFamily="2" charset="-122"/>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Wingdings" panose="05000000000000000000" pitchFamily="2" charset="2"/>
              </a:rPr>
              <a:t>知觉表象、记忆表象、想象表象</a:t>
            </a:r>
            <a:endParaRPr lang="zh-CN" altLang="en-US" spc="2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8194" name="Rectangle 2"/>
          <p:cNvSpPr>
            <a:spLocks noGrp="1"/>
          </p:cNvSpPr>
          <p:nvPr/>
        </p:nvSpPr>
        <p:spPr>
          <a:xfrm>
            <a:off x="1371600" y="1482725"/>
            <a:ext cx="7010400" cy="838200"/>
          </a:xfrm>
          <a:prstGeom prst="rect">
            <a:avLst/>
          </a:prstGeom>
          <a:noFill/>
          <a:ln w="9525">
            <a:noFill/>
          </a:ln>
        </p:spPr>
        <p:txBody>
          <a:bodyPr vert="horz" wrap="square" lIns="91440" tIns="45720" rIns="91440" bIns="45720" anchor="ctr"/>
          <a:lst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a:lstStyle>
          <a:p>
            <a:r>
              <a:rPr lang="zh-CN" altLang="en-US" dirty="0">
                <a:solidFill>
                  <a:srgbClr val="CC3300"/>
                </a:solidFill>
                <a:uFillTx/>
                <a:latin typeface="微软雅黑" panose="020B0503020204020204" charset="-122"/>
                <a:ea typeface="微软雅黑" panose="020B0503020204020204" charset="-122"/>
              </a:rPr>
              <a:t>表 象</a:t>
            </a:r>
            <a:endParaRPr lang="zh-CN" altLang="en-US" dirty="0">
              <a:solidFill>
                <a:srgbClr val="CC3300"/>
              </a:solidFill>
              <a:uFillTx/>
              <a:latin typeface="微软雅黑" panose="020B0503020204020204" charset="-122"/>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115160" y="0"/>
            <a:ext cx="3083190" cy="4178868"/>
            <a:chOff x="9115160" y="0"/>
            <a:chExt cx="3083190" cy="4178868"/>
          </a:xfrm>
        </p:grpSpPr>
        <p:cxnSp>
          <p:nvCxnSpPr>
            <p:cNvPr id="7" name="直接连接符 6"/>
            <p:cNvCxnSpPr/>
            <p:nvPr>
              <p:custDataLst>
                <p:tags r:id="rId2"/>
              </p:custDataLst>
            </p:nvPr>
          </p:nvCxnSpPr>
          <p:spPr>
            <a:xfrm>
              <a:off x="1193025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a:off x="1166214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4"/>
              </p:custDataLst>
            </p:nvPr>
          </p:nvCxnSpPr>
          <p:spPr>
            <a:xfrm>
              <a:off x="1152809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5999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099188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911516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8"/>
              </p:custDataLst>
            </p:nvPr>
          </p:nvCxnSpPr>
          <p:spPr>
            <a:xfrm>
              <a:off x="965136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a:off x="1018757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0"/>
              </p:custDataLst>
            </p:nvPr>
          </p:nvCxnSpPr>
          <p:spPr>
            <a:xfrm>
              <a:off x="924921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a:off x="991947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2"/>
              </p:custDataLst>
            </p:nvPr>
          </p:nvCxnSpPr>
          <p:spPr>
            <a:xfrm>
              <a:off x="1045568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3"/>
              </p:custDataLst>
            </p:nvPr>
          </p:nvCxnSpPr>
          <p:spPr>
            <a:xfrm>
              <a:off x="1072378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4"/>
              </p:custDataLst>
            </p:nvPr>
          </p:nvCxnSpPr>
          <p:spPr>
            <a:xfrm>
              <a:off x="1219835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5"/>
              </p:custDataLst>
            </p:nvPr>
          </p:nvCxnSpPr>
          <p:spPr>
            <a:xfrm>
              <a:off x="1206430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6"/>
              </p:custDataLst>
            </p:nvPr>
          </p:nvCxnSpPr>
          <p:spPr>
            <a:xfrm>
              <a:off x="1179620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a:off x="1139404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8"/>
              </p:custDataLst>
            </p:nvPr>
          </p:nvCxnSpPr>
          <p:spPr>
            <a:xfrm>
              <a:off x="1112594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a:off x="938326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a:off x="978542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a:off x="1032162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a:off x="951731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a:off x="1005352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a:off x="1058973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a:off x="1085783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26"/>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3" name="任意多边形: 形状 19"/>
          <p:cNvSpPr/>
          <p:nvPr>
            <p:custDataLst>
              <p:tags r:id="rId27"/>
            </p:custDataLst>
          </p:nvPr>
        </p:nvSpPr>
        <p:spPr>
          <a:xfrm>
            <a:off x="6352684" y="2805790"/>
            <a:ext cx="5839318" cy="4052211"/>
          </a:xfrm>
          <a:custGeom>
            <a:avLst/>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rgbClr val="FAE2D0"/>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4" name="任意多边形: 形状 17"/>
          <p:cNvSpPr/>
          <p:nvPr>
            <p:custDataLst>
              <p:tags r:id="rId28"/>
            </p:custDataLst>
          </p:nvPr>
        </p:nvSpPr>
        <p:spPr>
          <a:xfrm>
            <a:off x="0" y="0"/>
            <a:ext cx="9411512" cy="6857999"/>
          </a:xfrm>
          <a:custGeom>
            <a:avLst/>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35" name="直接连接符 34"/>
          <p:cNvCxnSpPr/>
          <p:nvPr>
            <p:custDataLst>
              <p:tags r:id="rId29"/>
            </p:custDataLst>
          </p:nvPr>
        </p:nvCxnSpPr>
        <p:spPr>
          <a:xfrm>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0"/>
            </p:custDataLst>
          </p:nvPr>
        </p:nvCxnSpPr>
        <p:spPr>
          <a:xfrm>
            <a:off x="1066165"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1"/>
            </p:custDataLst>
          </p:nvPr>
        </p:nvCxnSpPr>
        <p:spPr>
          <a:xfrm>
            <a:off x="1200150"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sp>
        <p:nvSpPr>
          <p:cNvPr id="38" name="Title 6"/>
          <p:cNvSpPr txBox="1"/>
          <p:nvPr>
            <p:custDataLst>
              <p:tags r:id="rId32"/>
            </p:custDataLst>
          </p:nvPr>
        </p:nvSpPr>
        <p:spPr>
          <a:xfrm>
            <a:off x="1371611" y="2881018"/>
            <a:ext cx="6400851" cy="20777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Wingdings" panose="05000000000000000000" charset="0"/>
              <a:buChar char="l"/>
            </a:pPr>
            <a:r>
              <a:rPr altLang="zh-CN" sz="2000" b="1">
                <a:solidFill>
                  <a:schemeClr val="accent2"/>
                </a:solidFill>
                <a:ea typeface="宋体" panose="02010600030101010101" pitchFamily="2" charset="-122"/>
                <a:sym typeface="+mn-ea"/>
              </a:rPr>
              <a:t>2</a:t>
            </a:r>
            <a:r>
              <a:rPr lang="zh-CN" altLang="en-US" sz="2000" b="1">
                <a:solidFill>
                  <a:schemeClr val="accent2"/>
                </a:solidFill>
                <a:ea typeface="宋体" panose="02010600030101010101" pitchFamily="2" charset="-122"/>
                <a:sym typeface="+mn-ea"/>
              </a:rPr>
              <a:t>、表象的特征</a:t>
            </a:r>
            <a:endParaRPr lang="en-US" altLang="zh-CN" sz="2000" b="1" dirty="0">
              <a:solidFill>
                <a:srgbClr val="CC3300"/>
              </a:solidFill>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mn-ea"/>
              </a:rPr>
              <a:t>（</a:t>
            </a:r>
            <a:r>
              <a:rPr altLang="zh-CN" sz="2000" b="1">
                <a:ea typeface="宋体" panose="02010600030101010101" pitchFamily="2" charset="-122"/>
                <a:sym typeface="+mn-ea"/>
              </a:rPr>
              <a:t>1</a:t>
            </a:r>
            <a:r>
              <a:rPr lang="zh-CN" altLang="en-US" sz="2000" b="1">
                <a:ea typeface="宋体" panose="02010600030101010101" pitchFamily="2" charset="-122"/>
                <a:sym typeface="+mn-ea"/>
              </a:rPr>
              <a:t>）形象性</a:t>
            </a:r>
            <a:endParaRPr lang="zh-CN" altLang="en-US"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mn-ea"/>
              </a:rPr>
              <a:t>（</a:t>
            </a:r>
            <a:r>
              <a:rPr altLang="zh-CN" sz="2000" b="1">
                <a:ea typeface="宋体" panose="02010600030101010101" pitchFamily="2" charset="-122"/>
                <a:sym typeface="+mn-ea"/>
              </a:rPr>
              <a:t>2</a:t>
            </a:r>
            <a:r>
              <a:rPr lang="zh-CN" altLang="en-US" sz="2000" b="1">
                <a:ea typeface="宋体" panose="02010600030101010101" pitchFamily="2" charset="-122"/>
                <a:sym typeface="+mn-ea"/>
              </a:rPr>
              <a:t>）概括性</a:t>
            </a:r>
            <a:endParaRPr lang="zh-CN" altLang="en-US"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altLang="zh-CN" sz="2000" b="1">
                <a:solidFill>
                  <a:schemeClr val="accent2"/>
                </a:solidFill>
                <a:ea typeface="宋体" panose="02010600030101010101" pitchFamily="2" charset="-122"/>
                <a:sym typeface="+mn-ea"/>
              </a:rPr>
              <a:t>3</a:t>
            </a:r>
            <a:r>
              <a:rPr lang="zh-CN" altLang="en-US" sz="2000" b="1">
                <a:solidFill>
                  <a:schemeClr val="accent2"/>
                </a:solidFill>
                <a:ea typeface="宋体" panose="02010600030101010101" pitchFamily="2" charset="-122"/>
                <a:sym typeface="+mn-ea"/>
              </a:rPr>
              <a:t>、表象的作用</a:t>
            </a:r>
            <a:endParaRPr lang="zh-CN" altLang="en-US" sz="2000" b="1" dirty="0">
              <a:solidFill>
                <a:schemeClr val="accent2"/>
              </a:solidFill>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mn-ea"/>
              </a:rPr>
              <a:t>（</a:t>
            </a:r>
            <a:r>
              <a:rPr altLang="zh-CN" sz="2000" b="1">
                <a:ea typeface="宋体" panose="02010600030101010101" pitchFamily="2" charset="-122"/>
                <a:sym typeface="+mn-ea"/>
              </a:rPr>
              <a:t>1</a:t>
            </a:r>
            <a:r>
              <a:rPr lang="zh-CN" altLang="en-US" sz="2000" b="1">
                <a:ea typeface="宋体" panose="02010600030101010101" pitchFamily="2" charset="-122"/>
                <a:sym typeface="+mn-ea"/>
              </a:rPr>
              <a:t>）表象是感性认识过渡到理性认识的桥梁</a:t>
            </a:r>
            <a:endParaRPr lang="zh-CN" altLang="en-US"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mn-ea"/>
              </a:rPr>
              <a:t>（</a:t>
            </a:r>
            <a:r>
              <a:rPr altLang="zh-CN" sz="2000" b="1">
                <a:ea typeface="宋体" panose="02010600030101010101" pitchFamily="2" charset="-122"/>
                <a:sym typeface="+mn-ea"/>
              </a:rPr>
              <a:t>2</a:t>
            </a:r>
            <a:r>
              <a:rPr lang="zh-CN" altLang="en-US" sz="2000" b="1">
                <a:ea typeface="宋体" panose="02010600030101010101" pitchFamily="2" charset="-122"/>
                <a:sym typeface="+mn-ea"/>
              </a:rPr>
              <a:t>）表象是正确识别外界事物的参照物</a:t>
            </a:r>
            <a:endParaRPr lang="zh-CN" altLang="en-US"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b="1">
                <a:ea typeface="宋体" panose="02010600030101010101" pitchFamily="2" charset="-122"/>
                <a:sym typeface="+mn-ea"/>
              </a:rPr>
              <a:t>（</a:t>
            </a:r>
            <a:r>
              <a:rPr altLang="zh-CN" sz="2000" b="1">
                <a:ea typeface="宋体" panose="02010600030101010101" pitchFamily="2" charset="-122"/>
                <a:sym typeface="+mn-ea"/>
              </a:rPr>
              <a:t>3</a:t>
            </a:r>
            <a:r>
              <a:rPr lang="zh-CN" altLang="en-US" sz="2000" b="1">
                <a:ea typeface="宋体" panose="02010600030101010101" pitchFamily="2" charset="-122"/>
                <a:sym typeface="+mn-ea"/>
              </a:rPr>
              <a:t>）表象能调节和支配身体的运动</a:t>
            </a:r>
            <a:endParaRPr lang="zh-CN" altLang="en-US" spc="2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8194" name="Rectangle 2"/>
          <p:cNvSpPr>
            <a:spLocks noGrp="1"/>
          </p:cNvSpPr>
          <p:nvPr/>
        </p:nvSpPr>
        <p:spPr>
          <a:xfrm>
            <a:off x="1371600" y="1482725"/>
            <a:ext cx="7010400" cy="838200"/>
          </a:xfrm>
          <a:prstGeom prst="rect">
            <a:avLst/>
          </a:prstGeom>
          <a:noFill/>
          <a:ln w="9525">
            <a:noFill/>
          </a:ln>
        </p:spPr>
        <p:txBody>
          <a:bodyPr vert="horz" wrap="square" lIns="91440" tIns="45720" rIns="91440" bIns="45720" anchor="ctr"/>
          <a:lst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a:lstStyle>
          <a:p>
            <a:r>
              <a:rPr lang="zh-CN" altLang="en-US" dirty="0">
                <a:solidFill>
                  <a:srgbClr val="CC3300"/>
                </a:solidFill>
                <a:uFillTx/>
                <a:latin typeface="微软雅黑" panose="020B0503020204020204" charset="-122"/>
                <a:ea typeface="微软雅黑" panose="020B0503020204020204" charset="-122"/>
              </a:rPr>
              <a:t>表 象</a:t>
            </a:r>
            <a:endParaRPr lang="zh-CN" altLang="en-US" dirty="0">
              <a:solidFill>
                <a:srgbClr val="CC3300"/>
              </a:solidFill>
              <a:uFillTx/>
              <a:latin typeface="微软雅黑" panose="020B0503020204020204" charset="-122"/>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115160" y="0"/>
            <a:ext cx="3083190" cy="4178868"/>
            <a:chOff x="9115160" y="0"/>
            <a:chExt cx="3083190" cy="4178868"/>
          </a:xfrm>
        </p:grpSpPr>
        <p:cxnSp>
          <p:nvCxnSpPr>
            <p:cNvPr id="7" name="直接连接符 6"/>
            <p:cNvCxnSpPr/>
            <p:nvPr>
              <p:custDataLst>
                <p:tags r:id="rId2"/>
              </p:custDataLst>
            </p:nvPr>
          </p:nvCxnSpPr>
          <p:spPr>
            <a:xfrm>
              <a:off x="1193025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a:off x="1166214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4"/>
              </p:custDataLst>
            </p:nvPr>
          </p:nvCxnSpPr>
          <p:spPr>
            <a:xfrm>
              <a:off x="1152809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5999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099188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911516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8"/>
              </p:custDataLst>
            </p:nvPr>
          </p:nvCxnSpPr>
          <p:spPr>
            <a:xfrm>
              <a:off x="965136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a:off x="1018757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0"/>
              </p:custDataLst>
            </p:nvPr>
          </p:nvCxnSpPr>
          <p:spPr>
            <a:xfrm>
              <a:off x="924921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a:off x="991947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2"/>
              </p:custDataLst>
            </p:nvPr>
          </p:nvCxnSpPr>
          <p:spPr>
            <a:xfrm>
              <a:off x="1045568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3"/>
              </p:custDataLst>
            </p:nvPr>
          </p:nvCxnSpPr>
          <p:spPr>
            <a:xfrm>
              <a:off x="1072378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4"/>
              </p:custDataLst>
            </p:nvPr>
          </p:nvCxnSpPr>
          <p:spPr>
            <a:xfrm>
              <a:off x="1219835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5"/>
              </p:custDataLst>
            </p:nvPr>
          </p:nvCxnSpPr>
          <p:spPr>
            <a:xfrm>
              <a:off x="1206430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6"/>
              </p:custDataLst>
            </p:nvPr>
          </p:nvCxnSpPr>
          <p:spPr>
            <a:xfrm>
              <a:off x="1179620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a:off x="1139404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8"/>
              </p:custDataLst>
            </p:nvPr>
          </p:nvCxnSpPr>
          <p:spPr>
            <a:xfrm>
              <a:off x="1112594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a:off x="938326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a:off x="978542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a:off x="1032162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a:off x="951731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a:off x="1005352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a:off x="1058973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a:off x="1085783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26"/>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3" name="任意多边形: 形状 19"/>
          <p:cNvSpPr/>
          <p:nvPr>
            <p:custDataLst>
              <p:tags r:id="rId27"/>
            </p:custDataLst>
          </p:nvPr>
        </p:nvSpPr>
        <p:spPr>
          <a:xfrm>
            <a:off x="6352684" y="2805790"/>
            <a:ext cx="5839318" cy="4052211"/>
          </a:xfrm>
          <a:custGeom>
            <a:avLst/>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rgbClr val="FAE2D0"/>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4" name="任意多边形: 形状 17"/>
          <p:cNvSpPr/>
          <p:nvPr>
            <p:custDataLst>
              <p:tags r:id="rId28"/>
            </p:custDataLst>
          </p:nvPr>
        </p:nvSpPr>
        <p:spPr>
          <a:xfrm>
            <a:off x="0" y="0"/>
            <a:ext cx="9411512" cy="6857999"/>
          </a:xfrm>
          <a:custGeom>
            <a:avLst/>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35" name="直接连接符 34"/>
          <p:cNvCxnSpPr/>
          <p:nvPr>
            <p:custDataLst>
              <p:tags r:id="rId29"/>
            </p:custDataLst>
          </p:nvPr>
        </p:nvCxnSpPr>
        <p:spPr>
          <a:xfrm>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0"/>
            </p:custDataLst>
          </p:nvPr>
        </p:nvCxnSpPr>
        <p:spPr>
          <a:xfrm>
            <a:off x="1066165"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1"/>
            </p:custDataLst>
          </p:nvPr>
        </p:nvCxnSpPr>
        <p:spPr>
          <a:xfrm>
            <a:off x="1200150"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sp>
        <p:nvSpPr>
          <p:cNvPr id="38" name="Title 6"/>
          <p:cNvSpPr txBox="1"/>
          <p:nvPr>
            <p:custDataLst>
              <p:tags r:id="rId32"/>
            </p:custDataLst>
          </p:nvPr>
        </p:nvSpPr>
        <p:spPr>
          <a:xfrm>
            <a:off x="1371611" y="2881018"/>
            <a:ext cx="6400851" cy="20777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Wingdings" panose="05000000000000000000" charset="0"/>
              <a:buChar char="l"/>
            </a:pPr>
            <a:r>
              <a:rPr altLang="zh-CN" sz="2000" b="1">
                <a:ea typeface="宋体" panose="02010600030101010101" pitchFamily="2" charset="-122"/>
                <a:sym typeface="+mn-ea"/>
              </a:rPr>
              <a:t>1</a:t>
            </a:r>
            <a:r>
              <a:rPr lang="zh-CN" altLang="en-US" sz="2000" b="1">
                <a:ea typeface="宋体" panose="02010600030101010101" pitchFamily="2" charset="-122"/>
                <a:sym typeface="+mn-ea"/>
              </a:rPr>
              <a:t>、敏捷性</a:t>
            </a:r>
            <a:endParaRPr lang="en-US" altLang="zh-CN"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altLang="zh-CN" sz="2000" b="1">
                <a:ea typeface="宋体" panose="02010600030101010101" pitchFamily="2" charset="-122"/>
                <a:sym typeface="+mn-ea"/>
              </a:rPr>
              <a:t>2</a:t>
            </a:r>
            <a:r>
              <a:rPr lang="zh-CN" altLang="en-US" sz="2000" b="1">
                <a:ea typeface="宋体" panose="02010600030101010101" pitchFamily="2" charset="-122"/>
                <a:sym typeface="+mn-ea"/>
              </a:rPr>
              <a:t>、持久性</a:t>
            </a:r>
            <a:endParaRPr lang="en-US" altLang="zh-CN"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altLang="zh-CN" sz="2000" b="1">
                <a:ea typeface="宋体" panose="02010600030101010101" pitchFamily="2" charset="-122"/>
                <a:sym typeface="+mn-ea"/>
              </a:rPr>
              <a:t>3</a:t>
            </a:r>
            <a:r>
              <a:rPr lang="zh-CN" altLang="en-US" sz="2000" b="1">
                <a:ea typeface="宋体" panose="02010600030101010101" pitchFamily="2" charset="-122"/>
                <a:sym typeface="+mn-ea"/>
              </a:rPr>
              <a:t>、准确性</a:t>
            </a:r>
            <a:endParaRPr lang="en-US" altLang="zh-CN" sz="2000" b="1" dirty="0">
              <a:ea typeface="宋体" panose="02010600030101010101" pitchFamily="2"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altLang="zh-CN" sz="2000" b="1">
                <a:ea typeface="宋体" panose="02010600030101010101" pitchFamily="2" charset="-122"/>
                <a:sym typeface="+mn-ea"/>
              </a:rPr>
              <a:t>4</a:t>
            </a:r>
            <a:r>
              <a:rPr lang="zh-CN" altLang="en-US" sz="2000" b="1">
                <a:ea typeface="宋体" panose="02010600030101010101" pitchFamily="2" charset="-122"/>
                <a:sym typeface="+mn-ea"/>
              </a:rPr>
              <a:t>、准备性</a:t>
            </a:r>
            <a:endParaRPr lang="zh-CN" altLang="en-US" spc="2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8194" name="Rectangle 2"/>
          <p:cNvSpPr>
            <a:spLocks noGrp="1"/>
          </p:cNvSpPr>
          <p:nvPr/>
        </p:nvSpPr>
        <p:spPr>
          <a:xfrm>
            <a:off x="1371600" y="1482725"/>
            <a:ext cx="7010400" cy="838200"/>
          </a:xfrm>
          <a:prstGeom prst="rect">
            <a:avLst/>
          </a:prstGeom>
          <a:noFill/>
          <a:ln w="9525">
            <a:noFill/>
          </a:ln>
        </p:spPr>
        <p:txBody>
          <a:bodyPr vert="horz" wrap="square" lIns="91440" tIns="45720" rIns="91440" bIns="45720" anchor="ctr"/>
          <a:lst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a:lstStyle>
          <a:p>
            <a:r>
              <a:rPr lang="zh-CN" altLang="en-US" dirty="0">
                <a:solidFill>
                  <a:srgbClr val="CC3300"/>
                </a:solidFill>
                <a:uFillTx/>
                <a:latin typeface="微软雅黑" panose="020B0503020204020204" charset="-122"/>
                <a:ea typeface="微软雅黑" panose="020B0503020204020204" charset="-122"/>
              </a:rPr>
              <a:t>记忆的品质</a:t>
            </a:r>
            <a:endParaRPr lang="zh-CN" altLang="en-US" dirty="0">
              <a:solidFill>
                <a:srgbClr val="CC3300"/>
              </a:solidFill>
              <a:uFillTx/>
              <a:latin typeface="微软雅黑" panose="020B0503020204020204" charset="-122"/>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小学生的想象</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理解和掌握想象的概念、作用以及种类。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掌握小学生想象的特点和培养方法。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46659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用“作品分析法”分析小学生的想象画，进一步掌握小学生想象的发展特点。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6" name="组合 5"/>
          <p:cNvGrpSpPr/>
          <p:nvPr/>
        </p:nvGrpSpPr>
        <p:grpSpPr>
          <a:xfrm>
            <a:off x="3432810" y="2542540"/>
            <a:ext cx="5976620" cy="688975"/>
            <a:chOff x="2596" y="2230"/>
            <a:chExt cx="9412" cy="1085"/>
          </a:xfrm>
        </p:grpSpPr>
        <p:sp>
          <p:nvSpPr>
            <p:cNvPr id="7" name="圆角矩形 6"/>
            <p:cNvSpPr/>
            <p:nvPr>
              <p:custDataLst>
                <p:tags r:id="rId5"/>
              </p:custDataLst>
            </p:nvPr>
          </p:nvSpPr>
          <p:spPr>
            <a:xfrm>
              <a:off x="2879" y="2230"/>
              <a:ext cx="9129"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6"/>
              </p:custDataLst>
            </p:nvPr>
          </p:nvSpPr>
          <p:spPr>
            <a:xfrm>
              <a:off x="3383" y="2342"/>
              <a:ext cx="7918" cy="871"/>
            </a:xfrm>
            <a:prstGeom prst="rect">
              <a:avLst/>
            </a:prstGeom>
          </p:spPr>
          <p:txBody>
            <a:bodyPr wrap="square">
              <a:spAutoFit/>
            </a:bodyPr>
            <a:p>
              <a:pPr algn="l">
                <a:defRPr/>
              </a:pP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一、想象的概述</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7"/>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664585"/>
            <a:ext cx="5976620" cy="688975"/>
            <a:chOff x="2596" y="2230"/>
            <a:chExt cx="9412" cy="1085"/>
          </a:xfrm>
        </p:grpSpPr>
        <p:sp>
          <p:nvSpPr>
            <p:cNvPr id="13" name="圆角矩形 12"/>
            <p:cNvSpPr/>
            <p:nvPr>
              <p:custDataLst>
                <p:tags r:id="rId8"/>
              </p:custDataLst>
            </p:nvPr>
          </p:nvSpPr>
          <p:spPr>
            <a:xfrm>
              <a:off x="2879" y="2230"/>
              <a:ext cx="9129"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9"/>
              </p:custDataLst>
            </p:nvPr>
          </p:nvSpPr>
          <p:spPr>
            <a:xfrm>
              <a:off x="3383" y="2326"/>
              <a:ext cx="8433" cy="871"/>
            </a:xfrm>
            <a:prstGeom prst="rect">
              <a:avLst/>
            </a:prstGeom>
          </p:spPr>
          <p:txBody>
            <a:bodyPr wrap="square">
              <a:spAutoFit/>
            </a:bodyPr>
            <a:p>
              <a:pPr algn="l">
                <a:defRPr/>
              </a:pP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二、小学生想象的发展与培养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0"/>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装饰 1"/>
          <p:cNvSpPr/>
          <p:nvPr>
            <p:custDataLst>
              <p:tags r:id="rId1"/>
            </p:custDataLst>
          </p:nvPr>
        </p:nvSpPr>
        <p:spPr>
          <a:xfrm flipV="1">
            <a:off x="5181600" y="1645920"/>
            <a:ext cx="6400800" cy="4572635"/>
          </a:xfrm>
          <a:prstGeom prst="snip1Rect">
            <a:avLst>
              <a:gd name="adj" fmla="val 9836"/>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rgbClr val="FFFFFF"/>
              </a:solidFill>
              <a:latin typeface="幼圆" panose="02010509060101010101" pitchFamily="49" charset="-122"/>
              <a:ea typeface="微软雅黑" panose="020B0503020204020204" charset="-122"/>
              <a:cs typeface="幼圆" panose="02010509060101010101" pitchFamily="49" charset="-122"/>
            </a:endParaRPr>
          </a:p>
        </p:txBody>
      </p:sp>
      <p:pic>
        <p:nvPicPr>
          <p:cNvPr id="8" name="图片 7" descr="D:\meihua_service_cache\jpg/318a08862b12f002651943ffc5a27b38.jpg318a08862b12f002651943ffc5a27b38"/>
          <p:cNvPicPr>
            <a:picLocks noChangeAspect="1"/>
          </p:cNvPicPr>
          <p:nvPr>
            <p:custDataLst>
              <p:tags r:id="rId2"/>
            </p:custDataLst>
          </p:nvPr>
        </p:nvPicPr>
        <p:blipFill rotWithShape="1">
          <a:blip r:embed="rId3"/>
          <a:srcRect l="20586" r="20586"/>
          <a:stretch>
            <a:fillRect/>
          </a:stretch>
        </p:blipFill>
        <p:spPr>
          <a:xfrm>
            <a:off x="609605" y="1645929"/>
            <a:ext cx="4781550" cy="4572025"/>
          </a:xfrm>
          <a:custGeom>
            <a:avLst/>
            <a:gdLst/>
            <a:ahLst/>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11" name="Title 6"/>
          <p:cNvSpPr txBox="1"/>
          <p:nvPr>
            <p:custDataLst>
              <p:tags r:id="rId4"/>
            </p:custDataLst>
          </p:nvPr>
        </p:nvSpPr>
        <p:spPr>
          <a:xfrm>
            <a:off x="6000797" y="3253740"/>
            <a:ext cx="4972088" cy="17487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08000" lvl="1" indent="-222250" algn="l" fontAlgn="ctr">
              <a:lnSpc>
                <a:spcPct val="150000"/>
              </a:lnSpc>
              <a:spcBef>
                <a:spcPts val="0"/>
              </a:spcBef>
              <a:spcAft>
                <a:spcPts val="0"/>
              </a:spcAft>
              <a:buSzPct val="100000"/>
              <a:buFont typeface="Arial" panose="020B0604020202020204" pitchFamily="34" charset="0"/>
              <a:buChar char="○"/>
            </a:pPr>
            <a:r>
              <a:rPr lang="zh-CN" altLang="en-US" sz="2000" spc="100" dirty="0">
                <a:ln w="3175">
                  <a:noFill/>
                  <a:prstDash val="dash"/>
                </a:ln>
                <a:solidFill>
                  <a:srgbClr val="404040"/>
                </a:solidFill>
                <a:latin typeface="幼圆" panose="02010509060101010101" pitchFamily="49" charset="-122"/>
                <a:ea typeface="幼圆" panose="02010509060101010101" pitchFamily="49" charset="-122"/>
                <a:cs typeface="微软雅黑" panose="020B0503020204020204" charset="-122"/>
                <a:sym typeface="+mn-ea"/>
              </a:rPr>
              <a:t>想象是人脑对</a:t>
            </a:r>
            <a:r>
              <a:rPr lang="zh-CN" altLang="en-US"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已有表象</a:t>
            </a:r>
            <a:r>
              <a:rPr lang="zh-CN" altLang="en-US" sz="2000" spc="100" dirty="0">
                <a:ln w="3175">
                  <a:noFill/>
                  <a:prstDash val="dash"/>
                </a:ln>
                <a:solidFill>
                  <a:srgbClr val="404040"/>
                </a:solidFill>
                <a:latin typeface="幼圆" panose="02010509060101010101" pitchFamily="49" charset="-122"/>
                <a:ea typeface="幼圆" panose="02010509060101010101" pitchFamily="49" charset="-122"/>
                <a:cs typeface="微软雅黑" panose="020B0503020204020204" charset="-122"/>
                <a:sym typeface="+mn-ea"/>
              </a:rPr>
              <a:t>进行</a:t>
            </a:r>
            <a:r>
              <a:rPr lang="zh-CN" altLang="en-US"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加工改造</a:t>
            </a:r>
            <a:r>
              <a:rPr lang="zh-CN" altLang="en-US" sz="2000" spc="100" dirty="0">
                <a:ln w="3175">
                  <a:noFill/>
                  <a:prstDash val="dash"/>
                </a:ln>
                <a:solidFill>
                  <a:srgbClr val="404040"/>
                </a:solidFill>
                <a:latin typeface="幼圆" panose="02010509060101010101" pitchFamily="49" charset="-122"/>
                <a:ea typeface="幼圆" panose="02010509060101010101" pitchFamily="49" charset="-122"/>
                <a:cs typeface="微软雅黑" panose="020B0503020204020204" charset="-122"/>
                <a:sym typeface="+mn-ea"/>
              </a:rPr>
              <a:t>而形成</a:t>
            </a:r>
            <a:r>
              <a:rPr lang="zh-CN" altLang="en-US" sz="20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新形象</a:t>
            </a:r>
            <a:r>
              <a:rPr lang="zh-CN" altLang="en-US" sz="2000" spc="100" dirty="0">
                <a:ln w="3175">
                  <a:noFill/>
                  <a:prstDash val="dash"/>
                </a:ln>
                <a:solidFill>
                  <a:srgbClr val="404040"/>
                </a:solidFill>
                <a:latin typeface="幼圆" panose="02010509060101010101" pitchFamily="49" charset="-122"/>
                <a:ea typeface="幼圆" panose="02010509060101010101" pitchFamily="49" charset="-122"/>
                <a:cs typeface="微软雅黑" panose="020B0503020204020204" charset="-122"/>
                <a:sym typeface="+mn-ea"/>
              </a:rPr>
              <a:t>的心理过程。</a:t>
            </a:r>
            <a:endParaRPr lang="zh-CN" altLang="en-US" sz="2000" spc="100" dirty="0">
              <a:ln w="3175">
                <a:noFill/>
                <a:prstDash val="dash"/>
              </a:ln>
              <a:solidFill>
                <a:srgbClr val="404040"/>
              </a:solidFill>
              <a:latin typeface="幼圆" panose="02010509060101010101" pitchFamily="49" charset="-122"/>
              <a:ea typeface="幼圆" panose="02010509060101010101" pitchFamily="49" charset="-122"/>
              <a:cs typeface="微软雅黑" panose="020B0503020204020204" charset="-122"/>
              <a:sym typeface="+mn-ea"/>
            </a:endParaRPr>
          </a:p>
        </p:txBody>
      </p:sp>
      <p:sp>
        <p:nvSpPr>
          <p:cNvPr id="23" name="文本框 22"/>
          <p:cNvSpPr txBox="1"/>
          <p:nvPr/>
        </p:nvSpPr>
        <p:spPr>
          <a:xfrm>
            <a:off x="1464945" y="539890"/>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一、想象的概述</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24" name="图形 15"/>
          <p:cNvPicPr>
            <a:picLocks noChangeAspect="1"/>
          </p:cNvPicPr>
          <p:nvPr/>
        </p:nvPicPr>
        <p:blipFill>
          <a:blip r:embed="rId5"/>
          <a:stretch>
            <a:fillRect/>
          </a:stretch>
        </p:blipFill>
        <p:spPr>
          <a:xfrm>
            <a:off x="603829" y="545054"/>
            <a:ext cx="861262" cy="745322"/>
          </a:xfrm>
          <a:prstGeom prst="rect">
            <a:avLst/>
          </a:prstGeom>
          <a:effectLst>
            <a:outerShdw blurRad="25400" dist="25400" dir="8100000" algn="tr" rotWithShape="0">
              <a:prstClr val="black">
                <a:alpha val="40000"/>
              </a:prstClr>
            </a:outerShdw>
          </a:effectLst>
        </p:spPr>
      </p:pic>
      <p:sp>
        <p:nvSpPr>
          <p:cNvPr id="2" name="文本框 1"/>
          <p:cNvSpPr txBox="1"/>
          <p:nvPr/>
        </p:nvSpPr>
        <p:spPr>
          <a:xfrm>
            <a:off x="6000750" y="2560955"/>
            <a:ext cx="2540000" cy="650875"/>
          </a:xfrm>
          <a:prstGeom prst="rect">
            <a:avLst/>
          </a:prstGeom>
          <a:noFill/>
        </p:spPr>
        <p:txBody>
          <a:bodyPr wrap="square" rtlCol="0" anchor="t">
            <a:spAutoFit/>
          </a:bodyPr>
          <a:p>
            <a:pPr marL="285750" lvl="1" indent="0" algn="l" fontAlgn="ctr">
              <a:lnSpc>
                <a:spcPct val="130000"/>
              </a:lnSpc>
              <a:spcBef>
                <a:spcPts val="0"/>
              </a:spcBef>
              <a:spcAft>
                <a:spcPts val="0"/>
              </a:spcAft>
              <a:buSzPct val="100000"/>
              <a:buFont typeface="Arial" panose="020B0604020202020204" pitchFamily="34" charset="0"/>
              <a:buNone/>
            </a:pPr>
            <a:r>
              <a:rPr lang="zh-CN" altLang="en-US" sz="28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rPr>
              <a:t>什么是想象？</a:t>
            </a:r>
            <a:endParaRPr lang="zh-CN" altLang="en-US" sz="2800" spc="100">
              <a:ln w="3175">
                <a:noFill/>
                <a:prstDash val="dash"/>
              </a:ln>
              <a:solidFill>
                <a:srgbClr val="40404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8" name="图片 17"/>
          <p:cNvPicPr/>
          <p:nvPr userDrawn="1">
            <p:custDataLst>
              <p:tags r:id="rId1"/>
            </p:custDataLst>
          </p:nvPr>
        </p:nvPicPr>
        <p:blipFill>
          <a:blip r:embed="rId2" r:link="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矩形 16"/>
          <p:cNvSpPr/>
          <p:nvPr userDrawn="1">
            <p:custDataLst>
              <p:tags r:id="rId4"/>
            </p:custDataLst>
          </p:nvPr>
        </p:nvSpPr>
        <p:spPr>
          <a:xfrm>
            <a:off x="292075" y="303809"/>
            <a:ext cx="11607851" cy="6250382"/>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6" name="矩形 15"/>
          <p:cNvSpPr/>
          <p:nvPr userDrawn="1">
            <p:custDataLst>
              <p:tags r:id="rId5"/>
            </p:custDataLst>
          </p:nvPr>
        </p:nvSpPr>
        <p:spPr>
          <a:xfrm>
            <a:off x="0" y="0"/>
            <a:ext cx="4072128" cy="6858000"/>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10"/>
          <p:cNvSpPr txBox="1"/>
          <p:nvPr>
            <p:custDataLst>
              <p:tags r:id="rId6"/>
            </p:custDataLst>
          </p:nvPr>
        </p:nvSpPr>
        <p:spPr>
          <a:xfrm>
            <a:off x="4672800" y="968968"/>
            <a:ext cx="6756001" cy="4920063"/>
          </a:xfrm>
          <a:prstGeom prst="rect">
            <a:avLst/>
          </a:prstGeom>
          <a:noFill/>
        </p:spPr>
        <p:txBody>
          <a:bodyPr wrap="square" lIns="90000" tIns="46800" rIns="90000" bIns="46800" rtlCol="0" anchor="ctr" anchorCtr="0">
            <a:noAutofit/>
          </a:bodyPr>
          <a:lstStyle/>
          <a:p>
            <a:pPr marL="457200" marR="0" lvl="0" indent="-457200" algn="l" defTabSz="914400" rtl="0" eaLnBrk="1" fontAlgn="auto" latinLnBrk="0" hangingPunct="1">
              <a:lnSpc>
                <a:spcPct val="130000"/>
              </a:lnSpc>
              <a:spcBef>
                <a:spcPts val="0"/>
              </a:spcBef>
              <a:spcAft>
                <a:spcPts val="800"/>
              </a:spcAft>
              <a:buSzPct val="100000"/>
              <a:buFont typeface="Wingdings" panose="05000000000000000000" pitchFamily="2" charset="2"/>
              <a:buChar char="l"/>
            </a:pPr>
            <a:r>
              <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想象是以感知过的事物形象为基础，即以记忆表象为原材料进行加工而形成的。</a:t>
            </a:r>
            <a:endPar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想象产生的条件：</a:t>
            </a:r>
            <a:endPar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a:p>
            <a:pPr marL="1028700" marR="0" lvl="2" indent="-279400" algn="l" defTabSz="914400" rtl="0" eaLnBrk="1" fontAlgn="ctr" latinLnBrk="0" hangingPunct="1">
              <a:lnSpc>
                <a:spcPct val="130000"/>
              </a:lnSpc>
              <a:spcBef>
                <a:spcPts val="0"/>
              </a:spcBef>
              <a:spcAft>
                <a:spcPts val="0"/>
              </a:spcAft>
              <a:buSzPct val="100000"/>
              <a:buFont typeface="+mn-ea"/>
              <a:buAutoNum type="circleNumDbPlain"/>
            </a:pPr>
            <a:r>
              <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头脑中有大量表象</a:t>
            </a:r>
            <a:endPar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a:p>
            <a:pPr marL="1028700" marR="0" lvl="2" indent="-279400" algn="l" defTabSz="914400" rtl="0" eaLnBrk="1" fontAlgn="ctr" latinLnBrk="0" hangingPunct="1">
              <a:lnSpc>
                <a:spcPct val="130000"/>
              </a:lnSpc>
              <a:spcBef>
                <a:spcPts val="0"/>
              </a:spcBef>
              <a:spcAft>
                <a:spcPts val="0"/>
              </a:spcAft>
              <a:buSzPct val="100000"/>
              <a:buFont typeface="+mn-ea"/>
              <a:buAutoNum type="circleNumDbPlain"/>
            </a:pPr>
            <a:r>
              <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头脑中有操作表象的能力</a:t>
            </a:r>
            <a:endPar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a:p>
            <a:pPr marL="457200" marR="0" lvl="0" indent="-457200" algn="l" defTabSz="914400" rtl="0" eaLnBrk="1" fontAlgn="auto" latinLnBrk="0" hangingPunct="1">
              <a:lnSpc>
                <a:spcPct val="130000"/>
              </a:lnSpc>
              <a:spcBef>
                <a:spcPts val="0"/>
              </a:spcBef>
              <a:spcAft>
                <a:spcPts val="800"/>
              </a:spcAft>
              <a:buSzPct val="100000"/>
              <a:buFont typeface="Wingdings" panose="05000000000000000000" pitchFamily="2" charset="2"/>
              <a:buChar char="l"/>
            </a:pPr>
            <a:r>
              <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人的头脑不仅能够产生过去感知过的事物形象，而且能够产生过去从未感知过的形象。</a:t>
            </a:r>
            <a:endPar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a:p>
            <a:pPr marL="508000" marR="0" lvl="1" indent="-222250" algn="l" defTabSz="914400" rtl="0" eaLnBrk="1" fontAlgn="ctr" latinLnBrk="0" hangingPunct="1">
              <a:lnSpc>
                <a:spcPct val="130000"/>
              </a:lnSpc>
              <a:spcBef>
                <a:spcPts val="0"/>
              </a:spcBef>
              <a:spcAft>
                <a:spcPts val="0"/>
              </a:spcAft>
              <a:buSzPct val="100000"/>
              <a:buFont typeface="Arial" panose="020B0604020202020204" pitchFamily="34" charset="0"/>
              <a:buChar char="○"/>
            </a:pPr>
            <a:r>
              <a:rPr kumimoji="0" lang="zh-CN" altLang="en-US" sz="1600" b="1" i="0" kern="1200" cap="none" spc="0" normalizeH="0" noProof="0" dirty="0">
                <a:ln>
                  <a:noFill/>
                </a:ln>
                <a:solidFill>
                  <a:srgbClr val="C00000"/>
                </a:solidFill>
                <a:effectLst/>
                <a:latin typeface="微软雅黑" panose="020B0503020204020204" charset="-122"/>
                <a:ea typeface="微软雅黑" panose="020B0503020204020204" charset="-122"/>
                <a:sym typeface="+mn-ea"/>
              </a:rPr>
              <a:t>形象性</a:t>
            </a:r>
            <a:r>
              <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和</a:t>
            </a:r>
            <a:r>
              <a:rPr kumimoji="0" lang="zh-CN" altLang="en-US" sz="1600" b="1" i="0" kern="1200" cap="none" spc="0" normalizeH="0" noProof="0" dirty="0">
                <a:ln>
                  <a:noFill/>
                </a:ln>
                <a:solidFill>
                  <a:srgbClr val="C00000"/>
                </a:solidFill>
                <a:effectLst/>
                <a:latin typeface="微软雅黑" panose="020B0503020204020204" charset="-122"/>
                <a:ea typeface="微软雅黑" panose="020B0503020204020204" charset="-122"/>
                <a:sym typeface="+mn-ea"/>
              </a:rPr>
              <a:t>新颖性</a:t>
            </a:r>
            <a:r>
              <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是想象活动的基本特点。</a:t>
            </a:r>
            <a:endParaRPr kumimoji="0" lang="zh-CN" altLang="en-US" sz="16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a:p>
            <a:pPr marL="457200" marR="0" lvl="0" indent="-457200" algn="l" defTabSz="914400" rtl="0" eaLnBrk="1" fontAlgn="auto" latinLnBrk="0" hangingPunct="1">
              <a:lnSpc>
                <a:spcPct val="130000"/>
              </a:lnSpc>
              <a:spcBef>
                <a:spcPts val="0"/>
              </a:spcBef>
              <a:spcAft>
                <a:spcPts val="800"/>
              </a:spcAft>
              <a:buSzPct val="100000"/>
              <a:buFont typeface="Wingdings" panose="05000000000000000000" pitchFamily="2" charset="2"/>
              <a:buChar char="l"/>
            </a:pPr>
            <a:r>
              <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想象过程所产生的新形象成为</a:t>
            </a:r>
            <a:r>
              <a:rPr kumimoji="0" lang="zh-CN" altLang="en-US" sz="2400" i="0" kern="1200" cap="none" spc="0" normalizeH="0" noProof="0" dirty="0">
                <a:ln>
                  <a:noFill/>
                </a:ln>
                <a:solidFill>
                  <a:srgbClr val="C00000"/>
                </a:solidFill>
                <a:effectLst/>
                <a:latin typeface="微软雅黑" panose="020B0503020204020204" charset="-122"/>
                <a:ea typeface="微软雅黑" panose="020B0503020204020204" charset="-122"/>
                <a:sym typeface="+mn-ea"/>
              </a:rPr>
              <a:t>想象表象</a:t>
            </a:r>
            <a:r>
              <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rPr>
              <a:t>。</a:t>
            </a:r>
            <a:endParaRPr kumimoji="0" lang="zh-CN" altLang="en-US" sz="2400" i="0" kern="1200" cap="none" spc="0" normalizeH="0" noProof="0" dirty="0">
              <a:ln>
                <a:noFill/>
              </a:ln>
              <a:solidFill>
                <a:schemeClr val="dk1">
                  <a:lumMod val="75000"/>
                  <a:lumOff val="25000"/>
                </a:schemeClr>
              </a:solidFill>
              <a:effectLst/>
              <a:latin typeface="微软雅黑" panose="020B0503020204020204" charset="-122"/>
              <a:ea typeface="微软雅黑" panose="020B0503020204020204" charset="-122"/>
              <a:sym typeface="+mn-ea"/>
            </a:endParaRPr>
          </a:p>
        </p:txBody>
      </p:sp>
      <p:grpSp>
        <p:nvGrpSpPr>
          <p:cNvPr id="12" name="组合 11"/>
          <p:cNvGrpSpPr/>
          <p:nvPr>
            <p:custDataLst>
              <p:tags r:id="rId7"/>
            </p:custDataLst>
          </p:nvPr>
        </p:nvGrpSpPr>
        <p:grpSpPr>
          <a:xfrm>
            <a:off x="763199" y="605954"/>
            <a:ext cx="907181" cy="314492"/>
            <a:chOff x="572509" y="277950"/>
            <a:chExt cx="907181" cy="314492"/>
          </a:xfrm>
        </p:grpSpPr>
        <p:sp>
          <p:nvSpPr>
            <p:cNvPr id="13" name="矩形: 圆角 5"/>
            <p:cNvSpPr/>
            <p:nvPr>
              <p:custDataLst>
                <p:tags r:id="rId8"/>
              </p:custDataLst>
            </p:nvPr>
          </p:nvSpPr>
          <p:spPr>
            <a:xfrm>
              <a:off x="572509" y="277950"/>
              <a:ext cx="907181" cy="3132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fontScale="4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4" name="文本框 33"/>
            <p:cNvSpPr txBox="1"/>
            <p:nvPr>
              <p:custDataLst>
                <p:tags r:id="rId9"/>
              </p:custDataLst>
            </p:nvPr>
          </p:nvSpPr>
          <p:spPr>
            <a:xfrm>
              <a:off x="619578" y="284665"/>
              <a:ext cx="860112" cy="307777"/>
            </a:xfrm>
            <a:prstGeom prst="rect">
              <a:avLst/>
            </a:prstGeom>
            <a:noFill/>
          </p:spPr>
          <p:txBody>
            <a:bodyPr wrap="square" lIns="90000" tIns="46800" rIns="90000" bIns="46800"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400" b="1" i="0" spc="100" baseline="0" noProof="0" dirty="0">
                <a:ln>
                  <a:noFill/>
                </a:ln>
                <a:solidFill>
                  <a:schemeClr val="lt1">
                    <a:alpha val="80000"/>
                  </a:schemeClr>
                </a:solidFill>
                <a:effectLst/>
                <a:uLnTx/>
                <a:uFillTx/>
                <a:latin typeface="微软雅黑" panose="020B0503020204020204" charset="-122"/>
                <a:ea typeface="微软雅黑" panose="020B0503020204020204" charset="-122"/>
                <a:cs typeface="Arial" panose="020B0604020202020204" pitchFamily="34" charset="0"/>
              </a:endParaRPr>
            </a:p>
          </p:txBody>
        </p:sp>
      </p:grpSp>
      <p:sp>
        <p:nvSpPr>
          <p:cNvPr id="8" name="TextBox 13"/>
          <p:cNvSpPr txBox="1"/>
          <p:nvPr>
            <p:custDataLst>
              <p:tags r:id="rId10"/>
            </p:custDataLst>
          </p:nvPr>
        </p:nvSpPr>
        <p:spPr>
          <a:xfrm>
            <a:off x="762600" y="6151309"/>
            <a:ext cx="2692800" cy="257369"/>
          </a:xfrm>
          <a:prstGeom prst="rect">
            <a:avLst/>
          </a:prstGeom>
          <a:noFill/>
          <a:ln>
            <a:noFill/>
          </a:ln>
        </p:spPr>
        <p:txBody>
          <a:bodyPr wrap="square" lIns="90000" tIns="46800" rIns="90000" bIns="46800" rtlCol="0" anchor="ctr" anchorCtr="0">
            <a:normAutofit fontScale="82500"/>
          </a:bodyPr>
          <a:p>
            <a:pPr marL="0" marR="0" lvl="0" indent="0" algn="l" defTabSz="914400" rtl="0" eaLnBrk="1" fontAlgn="auto" latinLnBrk="0" hangingPunct="1">
              <a:lnSpc>
                <a:spcPct val="100000"/>
              </a:lnSpc>
              <a:spcBef>
                <a:spcPts val="0"/>
              </a:spcBef>
              <a:spcAft>
                <a:spcPts val="0"/>
              </a:spcAft>
              <a:buClrTx/>
              <a:buSzTx/>
              <a:buFontTx/>
              <a:buNone/>
            </a:pPr>
            <a:r>
              <a:rPr kumimoji="0" lang="en-US" altLang="zh-CN" sz="1200" b="0" i="0" u="none" strike="noStrike" kern="1200" cap="none" spc="15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rPr>
              <a:t>https://www.wps.cn</a:t>
            </a:r>
            <a:endParaRPr kumimoji="0" lang="en-US" altLang="zh-CN" sz="1200" b="0" i="0" u="none" strike="noStrike" kern="1200" cap="none" spc="150" normalizeH="0" baseline="0" noProof="0" dirty="0">
              <a:ln>
                <a:noFill/>
              </a:ln>
              <a:solidFill>
                <a:schemeClr val="accent1"/>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10" name="图形 3"/>
          <p:cNvPicPr>
            <a:picLocks noChangeAspect="1"/>
          </p:cNvPicPr>
          <p:nvPr>
            <p:custDataLst>
              <p:tags r:id="rId11"/>
            </p:custDataLst>
          </p:nvPr>
        </p:nvPicPr>
        <p:blipFill>
          <a:blip r:embed="rId12"/>
          <a:stretch>
            <a:fillRect/>
          </a:stretch>
        </p:blipFill>
        <p:spPr>
          <a:xfrm rot="10800000">
            <a:off x="10558851" y="762587"/>
            <a:ext cx="869950" cy="746935"/>
          </a:xfrm>
          <a:prstGeom prst="rect">
            <a:avLst/>
          </a:prstGeom>
        </p:spPr>
      </p:pic>
      <p:sp>
        <p:nvSpPr>
          <p:cNvPr id="15" name="文本框 14"/>
          <p:cNvSpPr txBox="1"/>
          <p:nvPr>
            <p:custDataLst>
              <p:tags r:id="rId13"/>
            </p:custDataLst>
          </p:nvPr>
        </p:nvSpPr>
        <p:spPr>
          <a:xfrm>
            <a:off x="763200" y="1178160"/>
            <a:ext cx="2692800" cy="2304414"/>
          </a:xfrm>
          <a:prstGeom prst="rect">
            <a:avLst/>
          </a:prstGeom>
          <a:noFill/>
        </p:spPr>
        <p:txBody>
          <a:bodyPr wrap="square" lIns="90000" tIns="46800" rIns="90000" bIns="46800" rtlCol="0" anchor="t" anchorCtr="0">
            <a:noAutofit/>
          </a:bodyPr>
          <a:lstStyle/>
          <a:p>
            <a:pPr marL="0" marR="0" lvl="0" indent="0" algn="l" defTabSz="914400" rtl="0" eaLnBrk="1" fontAlgn="auto" latinLnBrk="0" hangingPunct="1">
              <a:lnSpc>
                <a:spcPct val="110000"/>
              </a:lnSpc>
              <a:spcBef>
                <a:spcPts val="0"/>
              </a:spcBef>
              <a:spcAft>
                <a:spcPts val="0"/>
              </a:spcAft>
              <a:buSzPct val="100000"/>
              <a:buFontTx/>
              <a:buNone/>
            </a:pPr>
            <a:r>
              <a:rPr kumimoji="0" lang="zh-CN" altLang="en-US" sz="4400" b="1" i="0" kern="1200" cap="none" spc="100" normalizeH="0" noProof="0" dirty="0">
                <a:ln>
                  <a:noFill/>
                </a:ln>
                <a:solidFill>
                  <a:schemeClr val="accent1"/>
                </a:solidFill>
                <a:effectLst/>
                <a:latin typeface="微软雅黑" panose="020B0503020204020204" charset="-122"/>
                <a:ea typeface="微软雅黑" panose="020B0503020204020204" charset="-122"/>
                <a:cs typeface="+mn-cs"/>
                <a:sym typeface="+mn-ea"/>
              </a:rPr>
              <a:t>如何理解想象的概念？</a:t>
            </a:r>
            <a:endParaRPr kumimoji="0" lang="zh-CN" altLang="en-US" sz="4400" b="1" i="0" kern="1200" cap="none" spc="100" normalizeH="0" noProof="0" dirty="0">
              <a:ln>
                <a:noFill/>
              </a:ln>
              <a:solidFill>
                <a:schemeClr val="accent1"/>
              </a:solidFill>
              <a:effectLst/>
              <a:latin typeface="微软雅黑" panose="020B0503020204020204" charset="-122"/>
              <a:ea typeface="微软雅黑" panose="020B0503020204020204" charset="-122"/>
              <a:cs typeface="+mn-cs"/>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40000" cy="249174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理解思维的概念及其特征，掌握思维的种类和过程。</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领会小学生思维的发展特点，学会培养小学生思维的方法。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理解想象的概念及其作用，掌握想象的种类。</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4. 把握小学生的想象特点，掌握培养小学生想象的方法。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643940" y="3931920"/>
            <a:ext cx="2951480" cy="1891665"/>
          </a:xfrm>
          <a:prstGeom prst="rect">
            <a:avLst/>
          </a:prstGeom>
          <a:noFill/>
          <a:ln w="9525">
            <a:noFill/>
            <a:miter/>
          </a:ln>
          <a:effectLst>
            <a:outerShdw sx="999" sy="999" algn="ctr" rotWithShape="0">
              <a:srgbClr val="000000"/>
            </a:outerShdw>
          </a:effectLst>
        </p:spPr>
        <p:txBody>
          <a:bodyPr wrap="square" anchor="t">
            <a:spAutoFit/>
          </a:bodyPr>
          <a:p>
            <a:pPr lvl="0" algn="l"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通过自主学习、问题探究等方式，掌握思维的不同分类方法，提升学生的思维品质。</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l"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学习运用体验式、情境教学等方式，提高学习策略，做到“会学”。</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8295" y="3931920"/>
            <a:ext cx="3058160" cy="159131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树立正确运用思维和想象的方法策略，科学地培养小学生的能力、智力的意识。</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增强“尊重小学生的心理特点，因材施教”的教育理念。</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46296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76687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10976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想象有助于丰富和深化人的心理活动。</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想象是人类实践活动的必要条件。</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1813" y="492153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想象有助于调节人的心理活动。</a:t>
            </a:r>
            <a:endParaRPr lang="zh-CN" altLang="en-US" sz="2000" spc="150">
              <a:latin typeface="微软雅黑" panose="020B0503020204020204" charset="-122"/>
              <a:ea typeface="微软雅黑" panose="020B0503020204020204" charset="-122"/>
            </a:endParaRPr>
          </a:p>
        </p:txBody>
      </p:sp>
      <p:sp>
        <p:nvSpPr>
          <p:cNvPr id="23" name="文本框 22"/>
          <p:cNvSpPr txBox="1"/>
          <p:nvPr/>
        </p:nvSpPr>
        <p:spPr>
          <a:xfrm>
            <a:off x="4074160" y="393205"/>
            <a:ext cx="5224145" cy="681990"/>
          </a:xfrm>
          <a:prstGeom prst="rect">
            <a:avLst/>
          </a:prstGeom>
          <a:noFill/>
          <a:effectLst/>
        </p:spPr>
        <p:txBody>
          <a:bodyPr wrap="square" rtlCol="0">
            <a:spAutoFit/>
          </a:bodyPr>
          <a:p>
            <a:pPr algn="r">
              <a:lnSpc>
                <a:spcPct val="120000"/>
              </a:lnSpc>
            </a:pPr>
            <a:r>
              <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想象的作用</a:t>
            </a:r>
            <a:endParaRPr lang="zh-CN" altLang="en-US" sz="32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609559" y="609578"/>
            <a:ext cx="5391188" cy="7620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想象的加工组合方式：</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11" name="Title 6"/>
          <p:cNvSpPr txBox="1"/>
          <p:nvPr>
            <p:custDataLst>
              <p:tags r:id="rId3"/>
            </p:custDataLst>
          </p:nvPr>
        </p:nvSpPr>
        <p:spPr>
          <a:xfrm>
            <a:off x="609559" y="1523985"/>
            <a:ext cx="5391188" cy="1675828"/>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1200"/>
              </a:spcAft>
              <a:buSzPct val="100000"/>
              <a:buFont typeface="+mn-ea"/>
            </a:pPr>
            <a:r>
              <a:rPr altLang="zh-CN"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黏合：</a:t>
            </a:r>
            <a:endPar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00050" lvl="1"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在头脑中,把客观事物从未结合在一起的属性、特征、部分结合起来，从而构成新的形象的方式。</a:t>
            </a:r>
            <a:endPar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custDataLst>
              <p:tags r:id="rId4"/>
            </p:custDataLst>
          </p:nvPr>
        </p:nvPicPr>
        <p:blipFill rotWithShape="1">
          <a:blip r:embed="rId5"/>
          <a:srcRect t="21795" b="21795"/>
          <a:stretch>
            <a:fillRect/>
          </a:stretch>
        </p:blipFill>
        <p:spPr>
          <a:xfrm>
            <a:off x="609600" y="3504625"/>
            <a:ext cx="5391150" cy="2743795"/>
          </a:xfrm>
          <a:custGeom>
            <a:avLst/>
            <a:gdLst/>
            <a:ahLst/>
            <a:cxnLst>
              <a:cxn ang="3">
                <a:pos x="hc" y="t"/>
              </a:cxn>
              <a:cxn ang="cd2">
                <a:pos x="l" y="vc"/>
              </a:cxn>
              <a:cxn ang="cd4">
                <a:pos x="hc" y="b"/>
              </a:cxn>
              <a:cxn ang="0">
                <a:pos x="r" y="vc"/>
              </a:cxn>
            </a:cxnLst>
            <a:rect l="l" t="t" r="r" b="b"/>
            <a:pathLst>
              <a:path w="8160" h="5280">
                <a:moveTo>
                  <a:pt x="0" y="0"/>
                </a:moveTo>
                <a:lnTo>
                  <a:pt x="8160" y="0"/>
                </a:lnTo>
                <a:lnTo>
                  <a:pt x="8160" y="5280"/>
                </a:lnTo>
                <a:lnTo>
                  <a:pt x="0" y="5280"/>
                </a:lnTo>
                <a:lnTo>
                  <a:pt x="0" y="0"/>
                </a:lnTo>
                <a:close/>
              </a:path>
            </a:pathLst>
          </a:custGeom>
        </p:spPr>
      </p:pic>
      <p:pic>
        <p:nvPicPr>
          <p:cNvPr id="8" name="图片 7"/>
          <p:cNvPicPr>
            <a:picLocks noChangeAspect="1"/>
          </p:cNvPicPr>
          <p:nvPr>
            <p:custDataLst>
              <p:tags r:id="rId6"/>
            </p:custDataLst>
          </p:nvPr>
        </p:nvPicPr>
        <p:blipFill rotWithShape="1">
          <a:blip r:embed="rId7"/>
          <a:srcRect l="4136" r="4136"/>
          <a:stretch>
            <a:fillRect/>
          </a:stretch>
        </p:blipFill>
        <p:spPr>
          <a:xfrm>
            <a:off x="6305553" y="609581"/>
            <a:ext cx="5276887" cy="5638837"/>
          </a:xfrm>
          <a:custGeom>
            <a:avLst/>
            <a:gdLst/>
            <a:ahLst/>
            <a:cxnLst>
              <a:cxn ang="3">
                <a:pos x="hc" y="t"/>
              </a:cxn>
              <a:cxn ang="cd2">
                <a:pos x="l" y="vc"/>
              </a:cxn>
              <a:cxn ang="cd4">
                <a:pos x="hc" y="b"/>
              </a:cxn>
              <a:cxn ang="0">
                <a:pos x="r" y="vc"/>
              </a:cxn>
            </a:cxnLst>
            <a:rect l="l" t="t" r="r" b="b"/>
            <a:pathLst>
              <a:path w="8640" h="8880">
                <a:moveTo>
                  <a:pt x="0" y="0"/>
                </a:moveTo>
                <a:lnTo>
                  <a:pt x="8640" y="0"/>
                </a:lnTo>
                <a:lnTo>
                  <a:pt x="8640" y="8880"/>
                </a:lnTo>
                <a:lnTo>
                  <a:pt x="0" y="8880"/>
                </a:lnTo>
                <a:lnTo>
                  <a:pt x="0" y="0"/>
                </a:lnTo>
                <a:close/>
              </a:path>
            </a:pathLst>
          </a:custGeom>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custDataLst>
              <p:tags r:id="rId2"/>
            </p:custDataLst>
          </p:nvPr>
        </p:nvPicPr>
        <p:blipFill rotWithShape="1">
          <a:blip r:embed="rId3"/>
          <a:srcRect l="17455" r="7496"/>
          <a:stretch>
            <a:fillRect/>
          </a:stretch>
        </p:blipFill>
        <p:spPr>
          <a:xfrm>
            <a:off x="609560" y="1676387"/>
            <a:ext cx="2743200" cy="3505225"/>
          </a:xfrm>
          <a:custGeom>
            <a:avLst/>
            <a:gdLst/>
            <a:ahLst/>
            <a:cxnLst>
              <a:cxn ang="3">
                <a:pos x="hc" y="t"/>
              </a:cxn>
              <a:cxn ang="cd2">
                <a:pos x="l" y="vc"/>
              </a:cxn>
              <a:cxn ang="cd4">
                <a:pos x="hc" y="b"/>
              </a:cxn>
              <a:cxn ang="0">
                <a:pos x="r" y="vc"/>
              </a:cxn>
            </a:cxnLst>
            <a:rect l="l" t="t" r="r" b="b"/>
            <a:pathLst>
              <a:path w="4320" h="5520">
                <a:moveTo>
                  <a:pt x="0" y="0"/>
                </a:moveTo>
                <a:lnTo>
                  <a:pt x="4320" y="0"/>
                </a:lnTo>
                <a:lnTo>
                  <a:pt x="4320" y="5520"/>
                </a:lnTo>
                <a:lnTo>
                  <a:pt x="0" y="5520"/>
                </a:lnTo>
                <a:lnTo>
                  <a:pt x="0" y="0"/>
                </a:lnTo>
                <a:close/>
              </a:path>
            </a:pathLst>
          </a:custGeom>
        </p:spPr>
      </p:pic>
      <p:pic>
        <p:nvPicPr>
          <p:cNvPr id="2" name="图片 1"/>
          <p:cNvPicPr>
            <a:picLocks noChangeAspect="1"/>
          </p:cNvPicPr>
          <p:nvPr>
            <p:custDataLst>
              <p:tags r:id="rId4"/>
            </p:custDataLst>
          </p:nvPr>
        </p:nvPicPr>
        <p:blipFill rotWithShape="1">
          <a:blip r:embed="rId5"/>
          <a:srcRect t="457" b="457"/>
          <a:stretch>
            <a:fillRect/>
          </a:stretch>
        </p:blipFill>
        <p:spPr>
          <a:xfrm>
            <a:off x="3657560" y="1676387"/>
            <a:ext cx="2743200" cy="3505200"/>
          </a:xfrm>
          <a:custGeom>
            <a:avLst/>
            <a:gdLst/>
            <a:ahLst/>
            <a:cxnLst>
              <a:cxn ang="3">
                <a:pos x="hc" y="t"/>
              </a:cxn>
              <a:cxn ang="cd2">
                <a:pos x="l" y="vc"/>
              </a:cxn>
              <a:cxn ang="cd4">
                <a:pos x="hc" y="b"/>
              </a:cxn>
              <a:cxn ang="0">
                <a:pos x="r" y="vc"/>
              </a:cxn>
            </a:cxnLst>
            <a:rect l="l" t="t" r="r" b="b"/>
            <a:pathLst>
              <a:path w="4320" h="5520">
                <a:moveTo>
                  <a:pt x="0" y="0"/>
                </a:moveTo>
                <a:lnTo>
                  <a:pt x="4320" y="0"/>
                </a:lnTo>
                <a:lnTo>
                  <a:pt x="4320" y="5520"/>
                </a:lnTo>
                <a:lnTo>
                  <a:pt x="0" y="5520"/>
                </a:lnTo>
                <a:lnTo>
                  <a:pt x="0" y="0"/>
                </a:lnTo>
                <a:close/>
              </a:path>
            </a:pathLst>
          </a:custGeom>
        </p:spPr>
      </p:pic>
      <p:sp>
        <p:nvSpPr>
          <p:cNvPr id="8" name="文本框 7"/>
          <p:cNvSpPr txBox="1"/>
          <p:nvPr>
            <p:custDataLst>
              <p:tags r:id="rId6"/>
            </p:custDataLst>
          </p:nvPr>
        </p:nvSpPr>
        <p:spPr>
          <a:xfrm>
            <a:off x="6858015" y="1676389"/>
            <a:ext cx="4724425" cy="1063739"/>
          </a:xfrm>
          <a:prstGeom prst="rect">
            <a:avLst/>
          </a:prstGeom>
          <a:noFill/>
        </p:spPr>
        <p:txBody>
          <a:bodyPr wrap="square" lIns="63500" tIns="25400" rIns="63500" bIns="25400" rtlCol="0" anchor="b" anchorCtr="0">
            <a:normAutofit fontScale="90000"/>
          </a:bodyPr>
          <a:p>
            <a:pPr marL="0" indent="0" algn="l">
              <a:lnSpc>
                <a:spcPct val="100000"/>
              </a:lnSpc>
              <a:spcBef>
                <a:spcPts val="0"/>
              </a:spcBef>
              <a:spcAft>
                <a:spcPts val="0"/>
              </a:spcAft>
              <a:buSzPct val="100000"/>
              <a:buNone/>
            </a:pPr>
            <a:r>
              <a:rPr lang="zh-CN" altLang="en-US" sz="4000" b="1" spc="160" dirty="0">
                <a:solidFill>
                  <a:schemeClr val="accent1"/>
                </a:solidFill>
                <a:latin typeface="微软雅黑" panose="020B0503020204020204" charset="-122"/>
                <a:ea typeface="微软雅黑" panose="020B0503020204020204" charset="-122"/>
                <a:sym typeface="+mn-ea"/>
              </a:rPr>
              <a:t>想象的加工组合方式：</a:t>
            </a:r>
            <a:endParaRPr lang="zh-CN" altLang="en-US" sz="4000" b="1" spc="160" dirty="0">
              <a:solidFill>
                <a:schemeClr val="accent1"/>
              </a:solidFill>
              <a:latin typeface="微软雅黑" panose="020B0503020204020204" charset="-122"/>
              <a:ea typeface="微软雅黑" panose="020B0503020204020204" charset="-122"/>
              <a:sym typeface="+mn-ea"/>
            </a:endParaRPr>
          </a:p>
        </p:txBody>
      </p:sp>
      <p:sp>
        <p:nvSpPr>
          <p:cNvPr id="10" name="Title 6"/>
          <p:cNvSpPr txBox="1"/>
          <p:nvPr>
            <p:custDataLst>
              <p:tags r:id="rId7"/>
            </p:custDataLst>
          </p:nvPr>
        </p:nvSpPr>
        <p:spPr>
          <a:xfrm>
            <a:off x="6857960" y="3044937"/>
            <a:ext cx="4724400" cy="2136674"/>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1200"/>
              </a:spcAft>
              <a:buSzPct val="100000"/>
              <a:buFont typeface="+mn-ea"/>
            </a:pPr>
            <a:r>
              <a:rPr altLang="zh-CN"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2.夸张</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又称强调</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altLang="zh-CN"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00050" lvl="1" indent="0" algn="l" fontAlgn="auto">
              <a:lnSpc>
                <a:spcPct val="120000"/>
              </a:lnSpc>
              <a:spcBef>
                <a:spcPts val="0"/>
              </a:spcBef>
              <a:spcAft>
                <a:spcPts val="800"/>
              </a:spcAft>
              <a:buSzPct val="100000"/>
              <a:buNone/>
            </a:pPr>
            <a:r>
              <a:rPr lang="zh-CN" altLang="en-US" sz="1600" spc="100" dirty="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在头脑中</a:t>
            </a:r>
            <a:r>
              <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,通过改变客观事物的正常特点形成的新形象的方式——</a:t>
            </a:r>
            <a:r>
              <a:rPr lang="zh-CN" altLang="en-US" sz="1600"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突出某些特点</a:t>
            </a:r>
            <a:endPar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508000" lvl="2" indent="0" algn="l" fontAlgn="ctr">
              <a:lnSpc>
                <a:spcPct val="130000"/>
              </a:lnSpc>
              <a:spcBef>
                <a:spcPts val="0"/>
              </a:spcBef>
              <a:spcAft>
                <a:spcPts val="0"/>
              </a:spcAft>
              <a:buSzPct val="100000"/>
              <a:buNone/>
            </a:pPr>
            <a:r>
              <a:rPr lang="zh-CN" altLang="en-US" sz="1600"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略去另一些特点</a:t>
            </a:r>
            <a:endParaRPr lang="zh-CN" altLang="en-US" sz="1600"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2"/>
            </p:custDataLst>
          </p:nvPr>
        </p:nvGrpSpPr>
        <p:grpSpPr>
          <a:xfrm>
            <a:off x="9917430" y="1054735"/>
            <a:ext cx="1610360" cy="929640"/>
            <a:chOff x="15618" y="1661"/>
            <a:chExt cx="2536" cy="1464"/>
          </a:xfrm>
        </p:grpSpPr>
        <p:sp>
          <p:nvSpPr>
            <p:cNvPr id="5" name="任意多边形: 形状 6"/>
            <p:cNvSpPr/>
            <p:nvPr>
              <p:custDataLst>
                <p:tags r:id="rId3"/>
              </p:custDataLst>
            </p:nvPr>
          </p:nvSpPr>
          <p:spPr>
            <a:xfrm rot="10800000">
              <a:off x="16956"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任意多边形: 形状 7"/>
            <p:cNvSpPr/>
            <p:nvPr>
              <p:custDataLst>
                <p:tags r:id="rId4"/>
              </p:custDataLst>
            </p:nvPr>
          </p:nvSpPr>
          <p:spPr>
            <a:xfrm rot="10800000">
              <a:off x="15618"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pic>
        <p:nvPicPr>
          <p:cNvPr id="6" name="图片 5"/>
          <p:cNvPicPr>
            <a:picLocks noChangeAspect="1"/>
          </p:cNvPicPr>
          <p:nvPr>
            <p:custDataLst>
              <p:tags r:id="rId5"/>
            </p:custDataLst>
          </p:nvPr>
        </p:nvPicPr>
        <p:blipFill rotWithShape="1">
          <a:blip r:embed="rId6"/>
          <a:srcRect l="6271" t="251" r="19230" b="15510"/>
          <a:stretch>
            <a:fillRect/>
          </a:stretch>
        </p:blipFill>
        <p:spPr>
          <a:xfrm>
            <a:off x="291465" y="944245"/>
            <a:ext cx="5341620" cy="4968875"/>
          </a:xfrm>
          <a:custGeom>
            <a:avLst/>
            <a:gdLst/>
            <a:ahLst/>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sp>
        <p:nvSpPr>
          <p:cNvPr id="7" name="文本框 6"/>
          <p:cNvSpPr txBox="1"/>
          <p:nvPr>
            <p:custDataLst>
              <p:tags r:id="rId7"/>
            </p:custDataLst>
          </p:nvPr>
        </p:nvSpPr>
        <p:spPr>
          <a:xfrm>
            <a:off x="6229350" y="2438399"/>
            <a:ext cx="5353050" cy="128016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sym typeface="+mn-ea"/>
              </a:rPr>
              <a:t>想象的加工组合方式：</a:t>
            </a:r>
            <a:endParaRPr lang="zh-CN" altLang="en-US" sz="4400" b="1" spc="160" dirty="0">
              <a:solidFill>
                <a:schemeClr val="accent1"/>
              </a:solidFill>
              <a:latin typeface="微软雅黑" panose="020B0503020204020204" charset="-122"/>
              <a:ea typeface="微软雅黑" panose="020B0503020204020204" charset="-122"/>
              <a:sym typeface="+mn-ea"/>
            </a:endParaRPr>
          </a:p>
        </p:txBody>
      </p:sp>
      <p:sp>
        <p:nvSpPr>
          <p:cNvPr id="9" name="Title 6"/>
          <p:cNvSpPr txBox="1"/>
          <p:nvPr>
            <p:custDataLst>
              <p:tags r:id="rId8"/>
            </p:custDataLst>
          </p:nvPr>
        </p:nvSpPr>
        <p:spPr>
          <a:xfrm>
            <a:off x="6229350" y="4021359"/>
            <a:ext cx="5353050" cy="1524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1200"/>
              </a:spcAft>
              <a:buSzPct val="100000"/>
              <a:buFont typeface="+mn-ea"/>
            </a:pPr>
            <a:r>
              <a:rPr altLang="zh-CN"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典型化：</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00050" lvl="1" indent="0" algn="l" fontAlgn="auto">
              <a:lnSpc>
                <a:spcPct val="120000"/>
              </a:lnSpc>
              <a:spcBef>
                <a:spcPts val="0"/>
              </a:spcBef>
              <a:spcAft>
                <a:spcPts val="800"/>
              </a:spcAft>
              <a:buSzPct val="100000"/>
              <a:buNone/>
            </a:pPr>
            <a:r>
              <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根据一类事物的</a:t>
            </a:r>
            <a:r>
              <a:rPr lang="zh-CN" altLang="en-US" sz="1600"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共同特征</a:t>
            </a:r>
            <a:r>
              <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创造新形象的方式。</a:t>
            </a:r>
            <a:endPar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2" name="组合 1"/>
          <p:cNvGrpSpPr/>
          <p:nvPr>
            <p:custDataLst>
              <p:tags r:id="rId2"/>
            </p:custDataLst>
          </p:nvPr>
        </p:nvGrpSpPr>
        <p:grpSpPr>
          <a:xfrm>
            <a:off x="9917430" y="1054735"/>
            <a:ext cx="1610360" cy="929640"/>
            <a:chOff x="15618" y="1661"/>
            <a:chExt cx="2536" cy="1464"/>
          </a:xfrm>
        </p:grpSpPr>
        <p:sp>
          <p:nvSpPr>
            <p:cNvPr id="3" name="任意多边形: 形状 6"/>
            <p:cNvSpPr/>
            <p:nvPr>
              <p:custDataLst>
                <p:tags r:id="rId3"/>
              </p:custDataLst>
            </p:nvPr>
          </p:nvSpPr>
          <p:spPr>
            <a:xfrm rot="10800000">
              <a:off x="16956"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 name="任意多边形: 形状 7"/>
            <p:cNvSpPr/>
            <p:nvPr>
              <p:custDataLst>
                <p:tags r:id="rId4"/>
              </p:custDataLst>
            </p:nvPr>
          </p:nvSpPr>
          <p:spPr>
            <a:xfrm rot="10800000">
              <a:off x="15618"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10" name="文本框 9"/>
          <p:cNvSpPr txBox="1"/>
          <p:nvPr>
            <p:custDataLst>
              <p:tags r:id="rId5"/>
            </p:custDataLst>
          </p:nvPr>
        </p:nvSpPr>
        <p:spPr>
          <a:xfrm>
            <a:off x="6229350" y="2438399"/>
            <a:ext cx="5353050" cy="128016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sym typeface="+mn-ea"/>
              </a:rPr>
              <a:t>想象的加工组合方式：</a:t>
            </a:r>
            <a:endParaRPr lang="zh-CN" altLang="en-US" sz="4400" b="1" spc="160" dirty="0">
              <a:solidFill>
                <a:schemeClr val="accent1"/>
              </a:solidFill>
              <a:latin typeface="微软雅黑" panose="020B0503020204020204" charset="-122"/>
              <a:ea typeface="微软雅黑" panose="020B0503020204020204" charset="-122"/>
              <a:sym typeface="+mn-ea"/>
            </a:endParaRPr>
          </a:p>
        </p:txBody>
      </p:sp>
      <p:sp>
        <p:nvSpPr>
          <p:cNvPr id="13" name="Title 6"/>
          <p:cNvSpPr txBox="1"/>
          <p:nvPr>
            <p:custDataLst>
              <p:tags r:id="rId6"/>
            </p:custDataLst>
          </p:nvPr>
        </p:nvSpPr>
        <p:spPr>
          <a:xfrm>
            <a:off x="6229350" y="4021359"/>
            <a:ext cx="5353050" cy="1524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1200"/>
              </a:spcAft>
              <a:buSzPct val="100000"/>
              <a:buFont typeface="+mn-ea"/>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4</a:t>
            </a:r>
            <a:r>
              <a:rPr altLang="zh-CN" sz="20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拟人化</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400050" lvl="1" indent="0" algn="l" fontAlgn="auto">
              <a:lnSpc>
                <a:spcPct val="120000"/>
              </a:lnSpc>
              <a:spcBef>
                <a:spcPts val="0"/>
              </a:spcBef>
              <a:spcAft>
                <a:spcPts val="800"/>
              </a:spcAft>
              <a:buSzPct val="100000"/>
              <a:buNone/>
            </a:pPr>
            <a:r>
              <a:rPr lang="zh-CN" altLang="en-US" sz="1600" b="1" dirty="0">
                <a:ea typeface="宋体" panose="02010600030101010101" pitchFamily="2" charset="-122"/>
                <a:sym typeface="+mn-ea"/>
              </a:rPr>
              <a:t>把</a:t>
            </a:r>
            <a:r>
              <a:rPr lang="zh-CN" altLang="en-US" sz="1600" b="1" dirty="0">
                <a:solidFill>
                  <a:srgbClr val="CC3300"/>
                </a:solidFill>
                <a:ea typeface="宋体" panose="02010600030101010101" pitchFamily="2" charset="-122"/>
                <a:sym typeface="+mn-ea"/>
              </a:rPr>
              <a:t>人类的形象和特征</a:t>
            </a:r>
            <a:r>
              <a:rPr lang="zh-CN" altLang="en-US" sz="1600" b="1" dirty="0">
                <a:ea typeface="宋体" panose="02010600030101010101" pitchFamily="2" charset="-122"/>
                <a:sym typeface="+mn-ea"/>
              </a:rPr>
              <a:t>加在外界客观对象上，使之</a:t>
            </a:r>
            <a:r>
              <a:rPr lang="zh-CN" altLang="en-US" sz="1600" b="1" dirty="0">
                <a:solidFill>
                  <a:srgbClr val="CC3300"/>
                </a:solidFill>
                <a:ea typeface="宋体" panose="02010600030101010101" pitchFamily="2" charset="-122"/>
                <a:sym typeface="+mn-ea"/>
              </a:rPr>
              <a:t>人格化</a:t>
            </a:r>
            <a:r>
              <a:rPr lang="zh-CN" altLang="en-US" sz="1600" b="1" dirty="0">
                <a:ea typeface="宋体" panose="02010600030101010101" pitchFamily="2" charset="-122"/>
                <a:sym typeface="+mn-ea"/>
              </a:rPr>
              <a:t>的过程。</a:t>
            </a:r>
            <a:endPar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25603" name="Picture 3" descr="151857"/>
          <p:cNvPicPr>
            <a:picLocks noChangeAspect="1"/>
          </p:cNvPicPr>
          <p:nvPr/>
        </p:nvPicPr>
        <p:blipFill>
          <a:blip r:embed="rId7"/>
          <a:srcRect/>
          <a:stretch>
            <a:fillRect/>
          </a:stretch>
        </p:blipFill>
        <p:spPr>
          <a:xfrm>
            <a:off x="408305" y="1010285"/>
            <a:ext cx="5448935" cy="4837430"/>
          </a:xfrm>
          <a:prstGeom prst="rect">
            <a:avLst/>
          </a:prstGeom>
          <a:noFill/>
          <a:ln w="9525">
            <a:noFill/>
          </a:ln>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2" name="组合 1"/>
          <p:cNvGrpSpPr/>
          <p:nvPr>
            <p:custDataLst>
              <p:tags r:id="rId2"/>
            </p:custDataLst>
          </p:nvPr>
        </p:nvGrpSpPr>
        <p:grpSpPr>
          <a:xfrm>
            <a:off x="9917430" y="1054735"/>
            <a:ext cx="1610360" cy="929640"/>
            <a:chOff x="15618" y="1661"/>
            <a:chExt cx="2536" cy="1464"/>
          </a:xfrm>
        </p:grpSpPr>
        <p:sp>
          <p:nvSpPr>
            <p:cNvPr id="3" name="任意多边形: 形状 6"/>
            <p:cNvSpPr/>
            <p:nvPr>
              <p:custDataLst>
                <p:tags r:id="rId3"/>
              </p:custDataLst>
            </p:nvPr>
          </p:nvSpPr>
          <p:spPr>
            <a:xfrm rot="10800000">
              <a:off x="16956"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任意多边形: 形状 7"/>
            <p:cNvSpPr/>
            <p:nvPr>
              <p:custDataLst>
                <p:tags r:id="rId4"/>
              </p:custDataLst>
            </p:nvPr>
          </p:nvSpPr>
          <p:spPr>
            <a:xfrm rot="10800000">
              <a:off x="15618"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5" name="文本框 4"/>
          <p:cNvSpPr txBox="1"/>
          <p:nvPr>
            <p:custDataLst>
              <p:tags r:id="rId5"/>
            </p:custDataLst>
          </p:nvPr>
        </p:nvSpPr>
        <p:spPr>
          <a:xfrm>
            <a:off x="6229350" y="2438399"/>
            <a:ext cx="5353050" cy="128016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400" b="1" spc="160" dirty="0">
                <a:solidFill>
                  <a:schemeClr val="accent1"/>
                </a:solidFill>
                <a:latin typeface="微软雅黑" panose="020B0503020204020204" charset="-122"/>
                <a:ea typeface="微软雅黑" panose="020B0503020204020204" charset="-122"/>
                <a:sym typeface="+mn-ea"/>
              </a:rPr>
              <a:t>想象的加工组合方式：</a:t>
            </a:r>
            <a:endParaRPr lang="zh-CN" altLang="en-US" sz="4400" b="1" spc="160" dirty="0">
              <a:solidFill>
                <a:schemeClr val="accent1"/>
              </a:solidFill>
              <a:latin typeface="微软雅黑" panose="020B0503020204020204" charset="-122"/>
              <a:ea typeface="微软雅黑" panose="020B0503020204020204" charset="-122"/>
              <a:sym typeface="+mn-ea"/>
            </a:endParaRPr>
          </a:p>
        </p:txBody>
      </p:sp>
      <p:sp>
        <p:nvSpPr>
          <p:cNvPr id="6" name="Title 6"/>
          <p:cNvSpPr txBox="1"/>
          <p:nvPr>
            <p:custDataLst>
              <p:tags r:id="rId6"/>
            </p:custDataLst>
          </p:nvPr>
        </p:nvSpPr>
        <p:spPr>
          <a:xfrm>
            <a:off x="6229350" y="4021359"/>
            <a:ext cx="5353050" cy="1524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1200"/>
              </a:spcAft>
              <a:buSzPct val="100000"/>
              <a:buFont typeface="+mn-ea"/>
            </a:pPr>
            <a:r>
              <a:rPr altLang="zh-CN" sz="2000">
                <a:solidFill>
                  <a:schemeClr val="accent2"/>
                </a:solidFill>
                <a:latin typeface="微软雅黑" panose="020B0503020204020204" charset="-122"/>
                <a:ea typeface="微软雅黑" panose="020B0503020204020204" charset="-122"/>
                <a:cs typeface="微软雅黑" panose="020B0503020204020204" charset="-122"/>
                <a:sym typeface="+mn-ea"/>
              </a:rPr>
              <a:t>5.</a:t>
            </a:r>
            <a:r>
              <a:rPr lang="zh-CN" altLang="en-US" sz="2000">
                <a:solidFill>
                  <a:schemeClr val="accent2"/>
                </a:solidFill>
                <a:latin typeface="微软雅黑" panose="020B0503020204020204" charset="-122"/>
                <a:ea typeface="微软雅黑" panose="020B0503020204020204" charset="-122"/>
                <a:cs typeface="微软雅黑" panose="020B0503020204020204" charset="-122"/>
                <a:sym typeface="+mn-ea"/>
              </a:rPr>
              <a:t>联想</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lvl="0" indent="393700" fontAlgn="auto">
              <a:spcBef>
                <a:spcPct val="0"/>
              </a:spcBef>
              <a:buNone/>
              <a:extLst>
                <a:ext uri="{35155182-B16C-46BC-9424-99874614C6A1}">
                  <wpsdc:indentchars xmlns:wpsdc="http://www.wps.cn/officeDocument/2017/drawingmlCustomData" val="200" checksum="3118861334"/>
                </a:ext>
              </a:extLst>
            </a:pPr>
            <a:r>
              <a:rPr lang="zh-CN" altLang="en-US" sz="1600" b="1" dirty="0">
                <a:ea typeface="宋体" panose="02010600030101010101" pitchFamily="2" charset="-122"/>
                <a:sym typeface="+mn-ea"/>
              </a:rPr>
              <a:t>有一个事物想到另一个事物，创造新的形象。</a:t>
            </a:r>
            <a:endParaRPr lang="zh-CN" altLang="en-US" sz="16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27651" name="Picture 3" descr="1-110910150055"/>
          <p:cNvPicPr>
            <a:picLocks noChangeAspect="1"/>
          </p:cNvPicPr>
          <p:nvPr/>
        </p:nvPicPr>
        <p:blipFill>
          <a:blip r:embed="rId7"/>
          <a:srcRect/>
          <a:stretch>
            <a:fillRect/>
          </a:stretch>
        </p:blipFill>
        <p:spPr>
          <a:xfrm>
            <a:off x="291465" y="1329055"/>
            <a:ext cx="5596255" cy="4199255"/>
          </a:xfrm>
          <a:prstGeom prst="rect">
            <a:avLst/>
          </a:prstGeom>
          <a:noFill/>
          <a:ln w="9525">
            <a:noFill/>
          </a:ln>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5943600" y="2590800"/>
            <a:ext cx="4876800" cy="7620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000" b="1" spc="160">
                <a:solidFill>
                  <a:schemeClr val="accent1"/>
                </a:solidFill>
                <a:latin typeface="微软雅黑" panose="020B0503020204020204" charset="-122"/>
                <a:ea typeface="微软雅黑" panose="020B0503020204020204" charset="-122"/>
              </a:rPr>
              <a:t>想象的种类</a:t>
            </a:r>
            <a:endParaRPr lang="zh-CN" altLang="en-US" sz="4000" b="1" spc="160">
              <a:solidFill>
                <a:schemeClr val="accent1"/>
              </a:solidFill>
              <a:latin typeface="微软雅黑" panose="020B0503020204020204" charset="-122"/>
              <a:ea typeface="微软雅黑" panose="020B0503020204020204" charset="-122"/>
            </a:endParaRPr>
          </a:p>
        </p:txBody>
      </p:sp>
      <p:sp>
        <p:nvSpPr>
          <p:cNvPr id="7" name="Title 6"/>
          <p:cNvSpPr txBox="1"/>
          <p:nvPr>
            <p:custDataLst>
              <p:tags r:id="rId3"/>
            </p:custDataLst>
          </p:nvPr>
        </p:nvSpPr>
        <p:spPr>
          <a:xfrm>
            <a:off x="5943600" y="3505200"/>
            <a:ext cx="4876800" cy="762000"/>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根据想象的形成有无目的性和自觉性，可以把想象分为</a:t>
            </a:r>
            <a:r>
              <a:rPr lang="zh-CN" altLang="en-US" sz="2000" b="1" spc="1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无意想象</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和</a:t>
            </a:r>
            <a:r>
              <a:rPr lang="zh-CN" altLang="en-US" sz="2000" b="1" spc="10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有意想象</a:t>
            </a:r>
            <a:r>
              <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4" name="矩形 10"/>
          <p:cNvSpPr/>
          <p:nvPr>
            <p:custDataLst>
              <p:tags r:id="rId4"/>
            </p:custDataLst>
          </p:nvPr>
        </p:nvSpPr>
        <p:spPr>
          <a:xfrm>
            <a:off x="609605" y="1226863"/>
            <a:ext cx="10972888" cy="4419635"/>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十字形 1"/>
          <p:cNvSpPr/>
          <p:nvPr>
            <p:custDataLst>
              <p:tags r:id="rId5"/>
            </p:custDataLst>
          </p:nvPr>
        </p:nvSpPr>
        <p:spPr>
          <a:xfrm>
            <a:off x="10363283" y="1981216"/>
            <a:ext cx="457204" cy="457204"/>
          </a:xfrm>
          <a:prstGeom prst="plus">
            <a:avLst>
              <a:gd name="adj" fmla="val 348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2" name="图片 1" descr="src=http---5b0988e595225.cdn.sohucs.com-images-20170916-3edb9595e7484db8b871905e131f19f9.jpeg&amp;refer=http---5b0988e595225.cdn.sohucs"/>
          <p:cNvPicPr/>
          <p:nvPr/>
        </p:nvPicPr>
        <p:blipFill>
          <a:blip r:embed="rId6"/>
          <a:stretch>
            <a:fillRect/>
          </a:stretch>
        </p:blipFill>
        <p:spPr>
          <a:xfrm>
            <a:off x="629920" y="1259840"/>
            <a:ext cx="4500000" cy="437400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pic>
        <p:nvPicPr>
          <p:cNvPr id="30723" name="Picture 3" descr="2145592318-0"/>
          <p:cNvPicPr/>
          <p:nvPr>
            <p:ph idx="1"/>
          </p:nvPr>
        </p:nvPicPr>
        <p:blipFill>
          <a:blip r:embed="rId2"/>
          <a:srcRect/>
          <a:stretch>
            <a:fillRect/>
          </a:stretch>
        </p:blipFill>
        <p:spPr>
          <a:xfrm>
            <a:off x="629920" y="1259840"/>
            <a:ext cx="4860000" cy="4356000"/>
          </a:xfrm>
        </p:spPr>
      </p:pic>
      <p:sp>
        <p:nvSpPr>
          <p:cNvPr id="6" name="文本框 5"/>
          <p:cNvSpPr txBox="1"/>
          <p:nvPr>
            <p:custDataLst>
              <p:tags r:id="rId3"/>
            </p:custDataLst>
          </p:nvPr>
        </p:nvSpPr>
        <p:spPr>
          <a:xfrm>
            <a:off x="5943600" y="2590800"/>
            <a:ext cx="4876800" cy="7620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000" b="1" spc="160">
                <a:solidFill>
                  <a:schemeClr val="accent1"/>
                </a:solidFill>
                <a:latin typeface="微软雅黑" panose="020B0503020204020204" charset="-122"/>
                <a:ea typeface="微软雅黑" panose="020B0503020204020204" charset="-122"/>
              </a:rPr>
              <a:t>无意想象</a:t>
            </a:r>
            <a:endParaRPr lang="zh-CN" altLang="en-US" sz="4000" b="1" spc="160">
              <a:solidFill>
                <a:schemeClr val="accent1"/>
              </a:solidFill>
              <a:latin typeface="微软雅黑" panose="020B0503020204020204" charset="-122"/>
              <a:ea typeface="微软雅黑" panose="020B0503020204020204" charset="-122"/>
            </a:endParaRPr>
          </a:p>
        </p:txBody>
      </p:sp>
      <p:sp>
        <p:nvSpPr>
          <p:cNvPr id="7" name="Title 6"/>
          <p:cNvSpPr txBox="1"/>
          <p:nvPr>
            <p:custDataLst>
              <p:tags r:id="rId4"/>
            </p:custDataLst>
          </p:nvPr>
        </p:nvSpPr>
        <p:spPr>
          <a:xfrm>
            <a:off x="5943600" y="3505200"/>
            <a:ext cx="4876800" cy="13785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b="1">
                <a:ea typeface="宋体" panose="02010600030101010101" pitchFamily="2" charset="-122"/>
                <a:sym typeface="+mn-ea"/>
              </a:rPr>
              <a:t>没有预定目的，在一定刺激的影响下，不由自主地进行想象。无意想象是</a:t>
            </a:r>
            <a:r>
              <a:rPr lang="zh-CN" altLang="en-US" sz="2000" b="1" i="1">
                <a:solidFill>
                  <a:srgbClr val="CC3300"/>
                </a:solidFill>
                <a:ea typeface="宋体" panose="02010600030101010101" pitchFamily="2" charset="-122"/>
                <a:sym typeface="+mn-ea"/>
              </a:rPr>
              <a:t>最简单和初级形式的想象。</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4" name="矩形 10"/>
          <p:cNvSpPr/>
          <p:nvPr>
            <p:custDataLst>
              <p:tags r:id="rId5"/>
            </p:custDataLst>
          </p:nvPr>
        </p:nvSpPr>
        <p:spPr>
          <a:xfrm>
            <a:off x="609605" y="1219210"/>
            <a:ext cx="10972888" cy="4419635"/>
          </a:xfrm>
          <a:prstGeom prst="rect">
            <a:avLst/>
          </a:prstGeom>
          <a:no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十字形 1"/>
          <p:cNvSpPr/>
          <p:nvPr>
            <p:custDataLst>
              <p:tags r:id="rId6"/>
            </p:custDataLst>
          </p:nvPr>
        </p:nvSpPr>
        <p:spPr>
          <a:xfrm>
            <a:off x="10363283" y="1981216"/>
            <a:ext cx="457204" cy="457204"/>
          </a:xfrm>
          <a:prstGeom prst="plus">
            <a:avLst>
              <a:gd name="adj" fmla="val 348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userDrawn="1">
            <p:custDataLst>
              <p:tags r:id="rId1"/>
            </p:custDataLst>
          </p:nvPr>
        </p:nvSpPr>
        <p:spPr>
          <a:xfrm>
            <a:off x="291636" y="0"/>
            <a:ext cx="11608728"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3" name="装饰 1"/>
          <p:cNvSpPr/>
          <p:nvPr>
            <p:custDataLst>
              <p:tags r:id="rId2"/>
            </p:custDataLst>
          </p:nvPr>
        </p:nvSpPr>
        <p:spPr>
          <a:xfrm flipV="1">
            <a:off x="5181600" y="1066800"/>
            <a:ext cx="6400800" cy="4568400"/>
          </a:xfrm>
          <a:prstGeom prst="snip1Rect">
            <a:avLst>
              <a:gd name="adj" fmla="val 9836"/>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charset="-122"/>
              <a:ea typeface="微软雅黑" panose="020B0503020204020204" charset="-122"/>
            </a:endParaRPr>
          </a:p>
        </p:txBody>
      </p:sp>
      <p:pic>
        <p:nvPicPr>
          <p:cNvPr id="2" name="图片 1" descr="D:\meihua_service_cache\jpg/06bd0f51269420c66bc4a3bd44d288ff.jpg06bd0f51269420c66bc4a3bd44d288ff"/>
          <p:cNvPicPr>
            <a:picLocks noChangeAspect="1"/>
          </p:cNvPicPr>
          <p:nvPr>
            <p:custDataLst>
              <p:tags r:id="rId3"/>
            </p:custDataLst>
          </p:nvPr>
        </p:nvPicPr>
        <p:blipFill rotWithShape="1">
          <a:blip r:embed="rId4"/>
          <a:srcRect l="20586" r="20586"/>
          <a:stretch>
            <a:fillRect/>
          </a:stretch>
        </p:blipFill>
        <p:spPr>
          <a:xfrm>
            <a:off x="609605" y="1066809"/>
            <a:ext cx="4781550" cy="4572025"/>
          </a:xfrm>
          <a:custGeom>
            <a:avLst/>
            <a:gdLst/>
            <a:ahLst/>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5" name="Title 6"/>
          <p:cNvSpPr txBox="1"/>
          <p:nvPr>
            <p:custDataLst>
              <p:tags r:id="rId5"/>
            </p:custDataLst>
          </p:nvPr>
        </p:nvSpPr>
        <p:spPr>
          <a:xfrm>
            <a:off x="6000797" y="2061210"/>
            <a:ext cx="4972088" cy="27355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82600" algn="l"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488862714"/>
                </a:ext>
              </a:extLst>
            </a:pPr>
            <a:r>
              <a:rPr lang="zh-CN" altLang="en-US" sz="1800" b="1"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梦</a:t>
            </a:r>
            <a:r>
              <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是一种无意想象，是人在睡眠状态下一种无目的的，不由自主的奇异现象。</a:t>
            </a:r>
            <a:br>
              <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br>
            <a:r>
              <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从梦境的内容上看，它是过去经验的奇特组合。按照巴甫洛夫的解释，梦是人在睡眠中，大脑皮质产生的一种弥漫性抑制，由于抑制发展的不平衡，皮层的某些部位出现活跃状态，暂时神经联系以意想不到的方式重新组合而产生各种形象，就出现了梦。</a:t>
            </a:r>
            <a:endParaRPr lang="zh-CN" altLang="en-US" sz="18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6"/>
          <a:stretch>
            <a:fillRect/>
          </a:stretch>
        </p:blipFill>
        <p:spPr>
          <a:xfrm>
            <a:off x="609600" y="1066800"/>
            <a:ext cx="4781550" cy="4572635"/>
          </a:xfrm>
          <a:prstGeom prst="rect">
            <a:avLst/>
          </a:prstGeom>
        </p:spPr>
      </p:pic>
      <p:pic>
        <p:nvPicPr>
          <p:cNvPr id="31747" name="Picture 3" descr="9"/>
          <p:cNvPicPr>
            <a:picLocks noChangeAspect="1"/>
          </p:cNvPicPr>
          <p:nvPr>
            <p:ph idx="1"/>
          </p:nvPr>
        </p:nvPicPr>
        <p:blipFill>
          <a:blip r:embed="rId7"/>
          <a:srcRect/>
          <a:stretch>
            <a:fillRect/>
          </a:stretch>
        </p:blipFill>
        <p:spPr>
          <a:xfrm flipH="1">
            <a:off x="8983345" y="3522980"/>
            <a:ext cx="2673350" cy="2951163"/>
          </a:xfr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userDrawn="1">
            <p:custDataLst>
              <p:tags r:id="rId1"/>
            </p:custDataLst>
          </p:nvPr>
        </p:nvSpPr>
        <p:spPr>
          <a:xfrm>
            <a:off x="641985" y="549275"/>
            <a:ext cx="10908000" cy="5760000"/>
          </a:xfrm>
          <a:prstGeom prst="roundRect">
            <a:avLst>
              <a:gd name="adj" fmla="val 2987"/>
            </a:avLst>
          </a:prstGeom>
          <a:solidFill>
            <a:schemeClr val="bg1"/>
          </a:solidFill>
          <a:ln w="12700" cap="flat" cmpd="sng" algn="ctr">
            <a:noFill/>
            <a:prstDash val="solid"/>
            <a:miter lim="800000"/>
          </a:ln>
          <a:effectLst>
            <a:outerShdw blurRad="152400" algn="ctr" rotWithShape="0">
              <a:prstClr val="black">
                <a:alpha val="55000"/>
              </a:prst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effectLst>
                <a:outerShdw blurRad="63500" sx="102000" sy="102000" algn="ctr" rotWithShape="0">
                  <a:prstClr val="black">
                    <a:alpha val="40000"/>
                  </a:prstClr>
                </a:outerShdw>
              </a:effectLst>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2854960" y="1737995"/>
            <a:ext cx="4876800" cy="7620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000" b="1" spc="160">
                <a:solidFill>
                  <a:schemeClr val="accent1"/>
                </a:solidFill>
                <a:latin typeface="微软雅黑" panose="020B0503020204020204" charset="-122"/>
                <a:ea typeface="微软雅黑" panose="020B0503020204020204" charset="-122"/>
              </a:rPr>
              <a:t>有</a:t>
            </a:r>
            <a:r>
              <a:rPr lang="zh-CN" altLang="en-US" sz="4000" b="1" spc="160">
                <a:solidFill>
                  <a:schemeClr val="accent1"/>
                </a:solidFill>
                <a:latin typeface="微软雅黑" panose="020B0503020204020204" charset="-122"/>
                <a:ea typeface="微软雅黑" panose="020B0503020204020204" charset="-122"/>
              </a:rPr>
              <a:t>意想象</a:t>
            </a:r>
            <a:endParaRPr lang="zh-CN" altLang="en-US" sz="4000" b="1" spc="160">
              <a:solidFill>
                <a:schemeClr val="accent1"/>
              </a:solidFill>
              <a:latin typeface="微软雅黑" panose="020B0503020204020204" charset="-122"/>
              <a:ea typeface="微软雅黑" panose="020B0503020204020204" charset="-122"/>
            </a:endParaRPr>
          </a:p>
        </p:txBody>
      </p:sp>
      <p:sp>
        <p:nvSpPr>
          <p:cNvPr id="7" name="Title 6"/>
          <p:cNvSpPr txBox="1"/>
          <p:nvPr>
            <p:custDataLst>
              <p:tags r:id="rId3"/>
            </p:custDataLst>
          </p:nvPr>
        </p:nvSpPr>
        <p:spPr>
          <a:xfrm>
            <a:off x="2322830" y="2961005"/>
            <a:ext cx="7560310" cy="20802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ts val="0"/>
              </a:spcBef>
              <a:spcAft>
                <a:spcPts val="600"/>
              </a:spcAft>
              <a:buNone/>
            </a:pPr>
            <a:r>
              <a:rPr lang="zh-CN" altLang="en-US" sz="2000">
                <a:solidFill>
                  <a:schemeClr val="tx2"/>
                </a:solidFill>
                <a:latin typeface="黑体" panose="02010609060101010101" charset="-122"/>
                <a:ea typeface="黑体" panose="02010609060101010101" charset="-122"/>
                <a:sym typeface="+mn-ea"/>
              </a:rPr>
              <a:t>有预定目的、意图和任务的影响下有意识的进行的想象。</a:t>
            </a:r>
            <a:endParaRPr lang="zh-CN" altLang="en-US" sz="2000" dirty="0">
              <a:solidFill>
                <a:schemeClr val="tx2"/>
              </a:solidFill>
              <a:latin typeface="黑体" panose="02010609060101010101" charset="-122"/>
              <a:ea typeface="黑体" panose="02010609060101010101" charset="-122"/>
            </a:endParaRPr>
          </a:p>
          <a:p>
            <a:pPr>
              <a:lnSpc>
                <a:spcPct val="130000"/>
              </a:lnSpc>
              <a:spcBef>
                <a:spcPts val="0"/>
              </a:spcBef>
              <a:spcAft>
                <a:spcPts val="0"/>
              </a:spcAft>
              <a:buNone/>
            </a:pPr>
            <a:r>
              <a:rPr lang="zh-CN" altLang="en-US" sz="2000" b="1">
                <a:solidFill>
                  <a:schemeClr val="accent2"/>
                </a:solidFill>
                <a:ea typeface="宋体" panose="02010600030101010101" pitchFamily="2" charset="-122"/>
                <a:sym typeface="+mn-ea"/>
              </a:rPr>
              <a:t>有意想象可以分为：</a:t>
            </a:r>
            <a:endParaRPr lang="zh-CN" altLang="en-US" sz="2000" b="1" dirty="0">
              <a:solidFill>
                <a:schemeClr val="accent2"/>
              </a:solidFill>
              <a:ea typeface="宋体" panose="02010600030101010101" pitchFamily="2" charset="-122"/>
            </a:endParaRPr>
          </a:p>
          <a:p>
            <a:pPr>
              <a:lnSpc>
                <a:spcPct val="130000"/>
              </a:lnSpc>
              <a:spcBef>
                <a:spcPts val="0"/>
              </a:spcBef>
              <a:spcAft>
                <a:spcPts val="0"/>
              </a:spcAft>
              <a:buNone/>
            </a:pPr>
            <a:r>
              <a:rPr lang="zh-CN" altLang="en-US" sz="2000" b="1">
                <a:solidFill>
                  <a:srgbClr val="CC3300"/>
                </a:solidFill>
                <a:ea typeface="宋体" panose="02010600030101010101" pitchFamily="2" charset="-122"/>
                <a:sym typeface="+mn-ea"/>
              </a:rPr>
              <a:t>（</a:t>
            </a:r>
            <a:r>
              <a:rPr altLang="zh-CN" sz="2000" b="1">
                <a:solidFill>
                  <a:srgbClr val="CC3300"/>
                </a:solidFill>
                <a:ea typeface="宋体" panose="02010600030101010101" pitchFamily="2" charset="-122"/>
                <a:sym typeface="+mn-ea"/>
              </a:rPr>
              <a:t>1</a:t>
            </a:r>
            <a:r>
              <a:rPr lang="zh-CN" altLang="en-US" sz="2000" b="1">
                <a:solidFill>
                  <a:srgbClr val="CC3300"/>
                </a:solidFill>
                <a:ea typeface="宋体" panose="02010600030101010101" pitchFamily="2" charset="-122"/>
                <a:sym typeface="+mn-ea"/>
              </a:rPr>
              <a:t>）再造想象</a:t>
            </a:r>
            <a:endParaRPr lang="zh-CN" altLang="en-US" sz="2000" b="1" dirty="0">
              <a:ea typeface="宋体" panose="02010600030101010101" pitchFamily="2" charset="-122"/>
            </a:endParaRPr>
          </a:p>
          <a:p>
            <a:pPr>
              <a:lnSpc>
                <a:spcPct val="130000"/>
              </a:lnSpc>
              <a:spcBef>
                <a:spcPts val="0"/>
              </a:spcBef>
              <a:spcAft>
                <a:spcPts val="0"/>
              </a:spcAft>
              <a:buNone/>
            </a:pPr>
            <a:r>
              <a:rPr lang="zh-CN" altLang="en-US" sz="2000" b="1">
                <a:solidFill>
                  <a:srgbClr val="CC3300"/>
                </a:solidFill>
                <a:ea typeface="宋体" panose="02010600030101010101" pitchFamily="2" charset="-122"/>
                <a:sym typeface="+mn-ea"/>
              </a:rPr>
              <a:t>（</a:t>
            </a:r>
            <a:r>
              <a:rPr altLang="zh-CN" sz="2000" b="1">
                <a:solidFill>
                  <a:srgbClr val="CC3300"/>
                </a:solidFill>
                <a:ea typeface="宋体" panose="02010600030101010101" pitchFamily="2" charset="-122"/>
                <a:sym typeface="+mn-ea"/>
              </a:rPr>
              <a:t>2</a:t>
            </a:r>
            <a:r>
              <a:rPr lang="zh-CN" altLang="en-US" sz="2000" b="1">
                <a:solidFill>
                  <a:srgbClr val="CC3300"/>
                </a:solidFill>
                <a:ea typeface="宋体" panose="02010600030101010101" pitchFamily="2" charset="-122"/>
                <a:sym typeface="+mn-ea"/>
              </a:rPr>
              <a:t>）创造想象</a:t>
            </a:r>
            <a:endParaRPr lang="zh-CN" altLang="en-US" sz="2000" b="1" dirty="0">
              <a:solidFill>
                <a:srgbClr val="CC3300"/>
              </a:solidFill>
              <a:ea typeface="宋体" panose="02010600030101010101" pitchFamily="2" charset="-122"/>
            </a:endParaRPr>
          </a:p>
          <a:p>
            <a:pPr>
              <a:lnSpc>
                <a:spcPct val="130000"/>
              </a:lnSpc>
              <a:spcBef>
                <a:spcPts val="0"/>
              </a:spcBef>
              <a:spcAft>
                <a:spcPts val="0"/>
              </a:spcAft>
              <a:buNone/>
            </a:pPr>
            <a:r>
              <a:rPr lang="zh-CN" altLang="en-US" sz="2000" b="1">
                <a:solidFill>
                  <a:srgbClr val="CC3300"/>
                </a:solidFill>
                <a:ea typeface="宋体" panose="02010600030101010101" pitchFamily="2" charset="-122"/>
                <a:sym typeface="+mn-ea"/>
              </a:rPr>
              <a:t>（</a:t>
            </a:r>
            <a:r>
              <a:rPr altLang="zh-CN" sz="2000" b="1">
                <a:solidFill>
                  <a:srgbClr val="CC3300"/>
                </a:solidFill>
                <a:ea typeface="宋体" panose="02010600030101010101" pitchFamily="2" charset="-122"/>
                <a:sym typeface="+mn-ea"/>
              </a:rPr>
              <a:t>3</a:t>
            </a:r>
            <a:r>
              <a:rPr lang="zh-CN" altLang="en-US" sz="2000" b="1">
                <a:solidFill>
                  <a:srgbClr val="CC3300"/>
                </a:solidFill>
                <a:ea typeface="宋体" panose="02010600030101010101" pitchFamily="2" charset="-122"/>
                <a:sym typeface="+mn-ea"/>
              </a:rPr>
              <a:t>）幻想</a:t>
            </a:r>
            <a:endParaRPr lang="zh-CN" altLang="en-US" sz="2000"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3" name="直接连接符 2"/>
          <p:cNvCxnSpPr/>
          <p:nvPr/>
        </p:nvCxnSpPr>
        <p:spPr>
          <a:xfrm>
            <a:off x="2383790" y="2693670"/>
            <a:ext cx="7529195" cy="0"/>
          </a:xfrm>
          <a:prstGeom prst="line">
            <a:avLst/>
          </a:prstGeom>
        </p:spPr>
        <p:style>
          <a:lnRef idx="1">
            <a:schemeClr val="accent1"/>
          </a:lnRef>
          <a:fillRef idx="0">
            <a:schemeClr val="accent1"/>
          </a:fillRef>
          <a:effectRef idx="0">
            <a:schemeClr val="accent1"/>
          </a:effectRef>
          <a:fontRef idx="minor">
            <a:schemeClr val="tx1"/>
          </a:fontRef>
        </p:style>
      </p:cxnSp>
      <p:pic>
        <p:nvPicPr>
          <p:cNvPr id="24" name="图形 15"/>
          <p:cNvPicPr>
            <a:picLocks noChangeAspect="1"/>
          </p:cNvPicPr>
          <p:nvPr/>
        </p:nvPicPr>
        <p:blipFill>
          <a:blip r:embed="rId4"/>
          <a:stretch>
            <a:fillRect/>
          </a:stretch>
        </p:blipFill>
        <p:spPr>
          <a:xfrm>
            <a:off x="1993844" y="175472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5"/>
          <a:stretch>
            <a:fillRect/>
          </a:stretch>
        </p:blipFill>
        <p:spPr>
          <a:xfrm>
            <a:off x="10329779" y="5237517"/>
            <a:ext cx="520525" cy="520525"/>
          </a:xfrm>
          <a:prstGeom prst="rect">
            <a:avLst/>
          </a:prstGeom>
          <a:effectLst>
            <a:outerShdw blurRad="12700" dist="12700" dir="2700000" algn="tl" rotWithShape="0">
              <a:prstClr val="black">
                <a:alpha val="40000"/>
              </a:prstClr>
            </a:outerShdw>
          </a:effectLst>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小学生的思维</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3"/>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4"/>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1477010" y="1577340"/>
            <a:ext cx="7158355" cy="18116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457200" algn="l" fontAlgn="ctr">
              <a:lnSpc>
                <a:spcPct val="150000"/>
              </a:lnSpc>
              <a:spcBef>
                <a:spcPts val="0"/>
              </a:spcBef>
              <a:spcAft>
                <a:spcPts val="1200"/>
              </a:spcAft>
              <a:buSzPct val="100000"/>
              <a:buFont typeface="Wingdings" panose="05000000000000000000" charset="0"/>
              <a:buChar char="l"/>
            </a:pP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再造想象</a:t>
            </a:r>
            <a:endPar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1" indent="0" algn="l" fontAlgn="auto">
              <a:lnSpc>
                <a:spcPct val="150000"/>
              </a:lnSpc>
              <a:spcBef>
                <a:spcPts val="0"/>
              </a:spcBef>
              <a:spcAft>
                <a:spcPts val="1200"/>
              </a:spcAft>
              <a:buSzPct val="100000"/>
              <a:buFont typeface="Wingdings" panose="05000000000000000000" charset="0"/>
              <a:buNone/>
            </a:pP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是根据</a:t>
            </a:r>
            <a:r>
              <a:rPr lang="zh-CN" altLang="en-US"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语言、文字的描述或图表、模型的示意</a:t>
            </a: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在头脑中形成相应形象的心理过程。</a:t>
            </a:r>
            <a:endPar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custDataLst>
              <p:tags r:id="rId6"/>
            </p:custDataLst>
          </p:nvPr>
        </p:nvPicPr>
        <p:blipFill rotWithShape="1">
          <a:blip r:embed="rId7"/>
          <a:srcRect t="83" b="83"/>
          <a:stretch>
            <a:fillRect/>
          </a:stretch>
        </p:blipFill>
        <p:spPr>
          <a:xfrm>
            <a:off x="8909685" y="860425"/>
            <a:ext cx="2458085" cy="2454275"/>
          </a:xfrm>
          <a:custGeom>
            <a:avLst/>
            <a:gdLst/>
            <a:ahLst/>
            <a:cxnLst>
              <a:cxn ang="3">
                <a:pos x="hc" y="t"/>
              </a:cxn>
              <a:cxn ang="cd2">
                <a:pos x="l" y="vc"/>
              </a:cxn>
              <a:cxn ang="cd4">
                <a:pos x="hc" y="b"/>
              </a:cxn>
              <a:cxn ang="0">
                <a:pos x="r" y="vc"/>
              </a:cxn>
            </a:cxnLst>
            <a:rect l="l" t="t" r="r" b="b"/>
            <a:pathLst>
              <a:path w="8880" h="6480">
                <a:moveTo>
                  <a:pt x="0" y="0"/>
                </a:moveTo>
                <a:lnTo>
                  <a:pt x="8880" y="0"/>
                </a:lnTo>
                <a:lnTo>
                  <a:pt x="8880" y="6480"/>
                </a:lnTo>
                <a:lnTo>
                  <a:pt x="0" y="6480"/>
                </a:lnTo>
                <a:lnTo>
                  <a:pt x="0" y="0"/>
                </a:lnTo>
                <a:close/>
              </a:path>
            </a:pathLst>
          </a:custGeom>
        </p:spPr>
      </p:pic>
      <p:sp>
        <p:nvSpPr>
          <p:cNvPr id="3" name="文本框 2"/>
          <p:cNvSpPr txBox="1"/>
          <p:nvPr/>
        </p:nvSpPr>
        <p:spPr>
          <a:xfrm>
            <a:off x="1477010" y="3388995"/>
            <a:ext cx="9890760" cy="2322830"/>
          </a:xfrm>
          <a:prstGeom prst="rect">
            <a:avLst/>
          </a:prstGeom>
          <a:noFill/>
        </p:spPr>
        <p:txBody>
          <a:bodyPr wrap="square" rtlCol="0" anchor="t">
            <a:spAutoFit/>
          </a:bodyPr>
          <a:p>
            <a:pPr marL="284480" lvl="1" indent="-457200" algn="l" fontAlgn="auto">
              <a:lnSpc>
                <a:spcPct val="150000"/>
              </a:lnSpc>
              <a:spcBef>
                <a:spcPts val="0"/>
              </a:spcBef>
              <a:spcAft>
                <a:spcPts val="1200"/>
              </a:spcAft>
              <a:buSzPct val="100000"/>
              <a:buFont typeface="Wingdings" panose="05000000000000000000" charset="0"/>
              <a:buChar char="l"/>
            </a:pPr>
            <a:r>
              <a:rPr lang="zh-CN" altLang="en-US" spc="100" dirty="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再造想象具有的特点是：</a:t>
            </a:r>
            <a:endParaRPr lang="zh-CN" altLang="en-US" spc="100" dirty="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endParaRPr>
          </a:p>
          <a:p>
            <a:pPr lvl="1" indent="0" algn="l" fontAlgn="auto">
              <a:lnSpc>
                <a:spcPct val="150000"/>
              </a:lnSpc>
              <a:spcBef>
                <a:spcPts val="0"/>
              </a:spcBef>
              <a:spcAft>
                <a:spcPts val="1200"/>
              </a:spcAft>
              <a:buSzPct val="100000"/>
              <a:buFont typeface="Wingdings" panose="05000000000000000000" charset="0"/>
              <a:buNone/>
            </a:pP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再造想象中形成的新形象，只是对自己来说是新的，是根据别人的描述或制作的图表、模型等在头脑中再造出来的，因此新颖性、独立性、创造性成分比较小；其次，再造想象形成的新形象差异较大，因为人们的经验、兴趣、爱好和能力不同，再造的形象也就不会相同。</a:t>
            </a:r>
            <a:endParaRPr lang="zh-CN" altLang="en-US"/>
          </a:p>
        </p:txBody>
      </p:sp>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3"/>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4"/>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1477010" y="1577340"/>
            <a:ext cx="7158355" cy="18116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457200" algn="l" fontAlgn="ctr">
              <a:lnSpc>
                <a:spcPct val="150000"/>
              </a:lnSpc>
              <a:spcBef>
                <a:spcPts val="0"/>
              </a:spcBef>
              <a:spcAft>
                <a:spcPts val="1200"/>
              </a:spcAft>
              <a:buSzPct val="100000"/>
              <a:buFont typeface="Wingdings" panose="05000000000000000000" charset="0"/>
              <a:buChar char="l"/>
            </a:pP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创</a:t>
            </a:r>
            <a:r>
              <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造想象</a:t>
            </a:r>
            <a:endParaRPr lang="zh-CN" altLang="en-US" sz="2000"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1" indent="0" algn="l" fontAlgn="auto">
              <a:lnSpc>
                <a:spcPct val="150000"/>
              </a:lnSpc>
              <a:spcBef>
                <a:spcPts val="0"/>
              </a:spcBef>
              <a:spcAft>
                <a:spcPts val="1200"/>
              </a:spcAft>
              <a:buSzPct val="100000"/>
              <a:buFont typeface="Wingdings" panose="05000000000000000000" charset="0"/>
              <a:buNone/>
            </a:pPr>
            <a:r>
              <a:rPr lang="zh-CN" altLang="en-US" b="1" dirty="0">
                <a:solidFill>
                  <a:schemeClr val="tx2"/>
                </a:solidFill>
                <a:latin typeface="Tahoma" panose="020B0604030504040204" pitchFamily="34" charset="0"/>
                <a:ea typeface="黑体" panose="02010609060101010101" charset="-122"/>
                <a:sym typeface="+mn-ea"/>
              </a:rPr>
              <a:t>不依据现成的描述和图示，</a:t>
            </a:r>
            <a:r>
              <a:rPr lang="zh-CN" altLang="en-US" b="1" dirty="0">
                <a:solidFill>
                  <a:srgbClr val="CC3300"/>
                </a:solidFill>
                <a:latin typeface="Tahoma" panose="020B0604030504040204" pitchFamily="34" charset="0"/>
                <a:ea typeface="黑体" panose="02010609060101010101" charset="-122"/>
                <a:sym typeface="+mn-ea"/>
              </a:rPr>
              <a:t>独立地创造</a:t>
            </a:r>
            <a:r>
              <a:rPr lang="zh-CN" altLang="en-US" b="1" dirty="0">
                <a:solidFill>
                  <a:schemeClr val="tx2"/>
                </a:solidFill>
                <a:latin typeface="Tahoma" panose="020B0604030504040204" pitchFamily="34" charset="0"/>
                <a:ea typeface="黑体" panose="02010609060101010101" charset="-122"/>
                <a:sym typeface="+mn-ea"/>
              </a:rPr>
              <a:t>出新形象的过程。</a:t>
            </a:r>
            <a:endParaRPr lang="zh-CN" altLang="en-US" b="1" dirty="0">
              <a:solidFill>
                <a:schemeClr val="tx2"/>
              </a:solidFill>
              <a:latin typeface="Tahoma" panose="020B0604030504040204" pitchFamily="34" charset="0"/>
              <a:ea typeface="黑体" panose="02010609060101010101" charset="-122"/>
              <a:sym typeface="+mn-ea"/>
            </a:endParaRPr>
          </a:p>
          <a:p>
            <a:pPr lvl="1" indent="0" algn="l" fontAlgn="auto">
              <a:lnSpc>
                <a:spcPct val="150000"/>
              </a:lnSpc>
              <a:spcBef>
                <a:spcPts val="0"/>
              </a:spcBef>
              <a:spcAft>
                <a:spcPts val="1200"/>
              </a:spcAft>
              <a:buSzPct val="100000"/>
              <a:buFont typeface="Wingdings" panose="05000000000000000000" charset="0"/>
              <a:buNone/>
            </a:pPr>
            <a:r>
              <a:rPr lang="zh-CN" altLang="en-US" b="1" dirty="0">
                <a:ea typeface="宋体" panose="02010600030101010101" pitchFamily="2" charset="-122"/>
                <a:sym typeface="+mn-ea"/>
              </a:rPr>
              <a:t>如：工程师设计新产品</a:t>
            </a:r>
            <a:endPar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77010" y="3388995"/>
            <a:ext cx="9890760" cy="2322830"/>
          </a:xfrm>
          <a:prstGeom prst="rect">
            <a:avLst/>
          </a:prstGeom>
          <a:noFill/>
        </p:spPr>
        <p:txBody>
          <a:bodyPr wrap="square" rtlCol="0" anchor="t">
            <a:spAutoFit/>
          </a:bodyPr>
          <a:p>
            <a:pPr marL="284480" lvl="1" indent="-457200" algn="l" fontAlgn="auto">
              <a:lnSpc>
                <a:spcPct val="150000"/>
              </a:lnSpc>
              <a:spcBef>
                <a:spcPts val="0"/>
              </a:spcBef>
              <a:spcAft>
                <a:spcPts val="1200"/>
              </a:spcAft>
              <a:buSzPct val="100000"/>
              <a:buFont typeface="Wingdings" panose="05000000000000000000" charset="0"/>
              <a:buChar char="l"/>
            </a:pPr>
            <a:r>
              <a:rPr lang="zh-CN" altLang="en-US" spc="100" dirty="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创</a:t>
            </a:r>
            <a:r>
              <a:rPr lang="zh-CN" altLang="en-US" spc="100" dirty="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造想象具有的特点是：</a:t>
            </a:r>
            <a:endParaRPr lang="zh-CN" altLang="en-US" spc="100" dirty="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endParaRPr>
          </a:p>
          <a:p>
            <a:pPr lvl="1" indent="0" algn="l" fontAlgn="auto">
              <a:lnSpc>
                <a:spcPct val="150000"/>
              </a:lnSpc>
              <a:spcBef>
                <a:spcPts val="0"/>
              </a:spcBef>
              <a:spcAft>
                <a:spcPts val="1200"/>
              </a:spcAft>
              <a:buSzPct val="100000"/>
              <a:buFont typeface="Wingdings" panose="05000000000000000000" charset="0"/>
              <a:buNone/>
            </a:pP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创造想象的形象具有</a:t>
            </a:r>
            <a:r>
              <a:rPr lang="zh-CN" altLang="en-US"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首创性</a:t>
            </a: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独立性</a:t>
            </a: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和</a:t>
            </a:r>
            <a:r>
              <a:rPr lang="zh-CN" altLang="en-US" spc="10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新颖性</a:t>
            </a: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等特点。它比再造想象困难、复杂。例如，鲁迅创造出祥林嫂这一具有独特性的新形象，当然比读者通过阅读《祥林嫂》在头脑中再造出祥林嫂的形象要困难得多。因为前者需要对已有的感性材料进行深入的分析、综合，在头脑中进行创造性的构思。</a:t>
            </a:r>
            <a:endPar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35845" name="Picture 5" descr="a4f0123985d0940d97ddd8c3"/>
          <p:cNvPicPr>
            <a:picLocks noChangeAspect="1"/>
          </p:cNvPicPr>
          <p:nvPr>
            <p:ph sz="half" idx="2"/>
          </p:nvPr>
        </p:nvPicPr>
        <p:blipFill>
          <a:blip r:embed="rId6">
            <a:clrChange>
              <a:clrFrom>
                <a:srgbClr val="FEFEFE"/>
              </a:clrFrom>
              <a:clrTo>
                <a:srgbClr val="FEFEFE">
                  <a:alpha val="0"/>
                </a:srgbClr>
              </a:clrTo>
            </a:clrChange>
          </a:blip>
          <a:srcRect l="11836" t="10662" r="19435" b="14201"/>
          <a:stretch>
            <a:fillRect/>
          </a:stretch>
        </p:blipFill>
        <p:spPr>
          <a:xfrm>
            <a:off x="8998585" y="513080"/>
            <a:ext cx="2686050" cy="2741930"/>
          </a:xfrm>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3"/>
            </p:custDataLst>
          </p:nvPr>
        </p:nvSpPr>
        <p:spPr>
          <a:xfrm rot="10800000" flipH="1" flipV="1">
            <a:off x="1245235" y="1292860"/>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4"/>
            </p:custDataLst>
          </p:nvPr>
        </p:nvSpPr>
        <p:spPr>
          <a:xfrm rot="10800000" flipH="1" flipV="1">
            <a:off x="1064895" y="1292860"/>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5"/>
            </p:custDataLst>
          </p:nvPr>
        </p:nvGrpSpPr>
        <p:grpSpPr>
          <a:xfrm>
            <a:off x="5986145" y="880745"/>
            <a:ext cx="4942205" cy="4785995"/>
            <a:chOff x="5975" y="2815"/>
            <a:chExt cx="7783" cy="7537"/>
          </a:xfrm>
        </p:grpSpPr>
        <p:sp>
          <p:nvSpPr>
            <p:cNvPr id="5" name="椭圆 4"/>
            <p:cNvSpPr/>
            <p:nvPr>
              <p:custDataLst>
                <p:tags r:id="rId6"/>
              </p:custDataLst>
            </p:nvPr>
          </p:nvSpPr>
          <p:spPr>
            <a:xfrm>
              <a:off x="6474" y="3068"/>
              <a:ext cx="7285" cy="728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9" name="椭圆 8"/>
            <p:cNvSpPr/>
            <p:nvPr>
              <p:custDataLst>
                <p:tags r:id="rId7"/>
              </p:custDataLst>
            </p:nvPr>
          </p:nvSpPr>
          <p:spPr>
            <a:xfrm>
              <a:off x="5975" y="3769"/>
              <a:ext cx="6358" cy="6359"/>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椭圆 11"/>
            <p:cNvSpPr/>
            <p:nvPr>
              <p:custDataLst>
                <p:tags r:id="rId8"/>
              </p:custDataLst>
            </p:nvPr>
          </p:nvSpPr>
          <p:spPr>
            <a:xfrm>
              <a:off x="6097" y="2815"/>
              <a:ext cx="6358" cy="635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10" name="文本框 9"/>
          <p:cNvSpPr txBox="1"/>
          <p:nvPr>
            <p:custDataLst>
              <p:tags r:id="rId9"/>
            </p:custDataLst>
          </p:nvPr>
        </p:nvSpPr>
        <p:spPr>
          <a:xfrm>
            <a:off x="1245235" y="2736850"/>
            <a:ext cx="4071620" cy="19812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555" b="1" spc="160" dirty="0">
                <a:solidFill>
                  <a:schemeClr val="accent1"/>
                </a:solidFill>
                <a:latin typeface="微软雅黑" panose="020B0503020204020204" charset="-122"/>
                <a:ea typeface="微软雅黑" panose="020B0503020204020204" charset="-122"/>
                <a:sym typeface="+mn-ea"/>
              </a:rPr>
              <a:t>想一想再造想象</a:t>
            </a:r>
            <a:endParaRPr lang="zh-CN" altLang="en-US" sz="3555" b="1" spc="160" dirty="0">
              <a:solidFill>
                <a:schemeClr val="accent1"/>
              </a:solidFill>
              <a:latin typeface="微软雅黑" panose="020B0503020204020204" charset="-122"/>
              <a:ea typeface="微软雅黑" panose="020B0503020204020204" charset="-122"/>
              <a:sym typeface="+mn-ea"/>
            </a:endParaRPr>
          </a:p>
          <a:p>
            <a:pPr marL="0" indent="0" algn="l">
              <a:lnSpc>
                <a:spcPct val="100000"/>
              </a:lnSpc>
              <a:spcBef>
                <a:spcPts val="0"/>
              </a:spcBef>
              <a:spcAft>
                <a:spcPts val="0"/>
              </a:spcAft>
              <a:buSzPct val="100000"/>
              <a:buNone/>
            </a:pPr>
            <a:r>
              <a:rPr lang="zh-CN" altLang="en-US" sz="3555" b="1" spc="160" dirty="0">
                <a:solidFill>
                  <a:schemeClr val="accent1"/>
                </a:solidFill>
                <a:latin typeface="微软雅黑" panose="020B0503020204020204" charset="-122"/>
                <a:ea typeface="微软雅黑" panose="020B0503020204020204" charset="-122"/>
                <a:sym typeface="+mn-ea"/>
              </a:rPr>
              <a:t>和创造想象的区别？</a:t>
            </a:r>
            <a:endParaRPr lang="zh-CN" altLang="en-US" sz="3555" b="1" spc="160" dirty="0">
              <a:solidFill>
                <a:schemeClr val="accent1"/>
              </a:solidFill>
              <a:latin typeface="微软雅黑" panose="020B0503020204020204" charset="-122"/>
              <a:ea typeface="微软雅黑" panose="020B0503020204020204" charset="-122"/>
              <a:sym typeface="+mn-ea"/>
            </a:endParaRPr>
          </a:p>
        </p:txBody>
      </p:sp>
      <p:pic>
        <p:nvPicPr>
          <p:cNvPr id="13" name="图片 12" descr="D:\meihua_service_cache\jpg/06bd0f51269420c66bc4a3bd44d288ff.jpg06bd0f51269420c66bc4a3bd44d288ff"/>
          <p:cNvPicPr>
            <a:picLocks noChangeAspect="1"/>
          </p:cNvPicPr>
          <p:nvPr>
            <p:custDataLst>
              <p:tags r:id="rId10"/>
            </p:custDataLst>
          </p:nvPr>
        </p:nvPicPr>
        <p:blipFill rotWithShape="1">
          <a:blip r:embed="rId11"/>
          <a:srcRect l="21875" r="21875"/>
          <a:stretch>
            <a:fillRect/>
          </a:stretch>
        </p:blipFill>
        <p:spPr>
          <a:xfrm>
            <a:off x="6251575" y="1226820"/>
            <a:ext cx="4267200" cy="4267200"/>
          </a:xfrm>
          <a:custGeom>
            <a:avLst/>
            <a:gdLst/>
            <a:ahLst/>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1074420" y="1041400"/>
            <a:ext cx="9928860" cy="19812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555" b="1" spc="160" dirty="0">
                <a:solidFill>
                  <a:schemeClr val="accent1"/>
                </a:solidFill>
                <a:latin typeface="微软雅黑" panose="020B0503020204020204" charset="-122"/>
                <a:ea typeface="微软雅黑" panose="020B0503020204020204" charset="-122"/>
                <a:sym typeface="+mn-ea"/>
              </a:rPr>
              <a:t>想一想再造想象和创造想象的区别？</a:t>
            </a:r>
            <a:endParaRPr lang="zh-CN" altLang="en-US" sz="3555" b="1" spc="160" dirty="0">
              <a:solidFill>
                <a:schemeClr val="accent1"/>
              </a:solidFill>
              <a:latin typeface="微软雅黑" panose="020B0503020204020204" charset="-122"/>
              <a:ea typeface="微软雅黑" panose="020B0503020204020204" charset="-122"/>
              <a:sym typeface="+mn-ea"/>
            </a:endParaRPr>
          </a:p>
        </p:txBody>
      </p:sp>
      <p:sp>
        <p:nvSpPr>
          <p:cNvPr id="14" name="文本框 13"/>
          <p:cNvSpPr txBox="1"/>
          <p:nvPr/>
        </p:nvSpPr>
        <p:spPr>
          <a:xfrm>
            <a:off x="1074420" y="3022600"/>
            <a:ext cx="10014585" cy="368300"/>
          </a:xfrm>
          <a:prstGeom prst="rect">
            <a:avLst/>
          </a:prstGeom>
          <a:noFill/>
        </p:spPr>
        <p:txBody>
          <a:bodyPr wrap="square" rtlCol="0" anchor="t">
            <a:spAutoFit/>
          </a:bodyPr>
          <a:p>
            <a:r>
              <a:rPr lang="zh-CN" altLang="en-US" b="1" dirty="0">
                <a:solidFill>
                  <a:schemeClr val="tx1"/>
                </a:solidFill>
                <a:ea typeface="宋体" panose="02010600030101010101" pitchFamily="2" charset="-122"/>
                <a:sym typeface="+mn-ea"/>
              </a:rPr>
              <a:t>再造想象一般是以前就存在的，而创造想象是以前没有的。</a:t>
            </a:r>
            <a:endParaRPr lang="zh-CN" altLang="en-US" b="1" dirty="0">
              <a:solidFill>
                <a:schemeClr val="tx1"/>
              </a:solidFill>
              <a:ea typeface="宋体" panose="02010600030101010101" pitchFamily="2" charset="-122"/>
              <a:sym typeface="+mn-ea"/>
            </a:endParaRPr>
          </a:p>
        </p:txBody>
      </p:sp>
      <p:pic>
        <p:nvPicPr>
          <p:cNvPr id="38914" name="Picture 2" descr="4"/>
          <p:cNvPicPr>
            <a:picLocks noChangeAspect="1"/>
          </p:cNvPicPr>
          <p:nvPr/>
        </p:nvPicPr>
        <p:blipFill>
          <a:blip r:embed="rId4"/>
          <a:stretch>
            <a:fillRect/>
          </a:stretch>
        </p:blipFill>
        <p:spPr>
          <a:xfrm>
            <a:off x="9321800" y="3429000"/>
            <a:ext cx="2174875" cy="2662238"/>
          </a:xfrm>
          <a:prstGeom prst="rect">
            <a:avLst/>
          </a:prstGeom>
          <a:noFill/>
          <a:ln w="9525">
            <a:noFill/>
          </a:ln>
        </p:spPr>
      </p:pic>
      <p:sp>
        <p:nvSpPr>
          <p:cNvPr id="38915" name="Text Box 3"/>
          <p:cNvSpPr txBox="1"/>
          <p:nvPr/>
        </p:nvSpPr>
        <p:spPr>
          <a:xfrm>
            <a:off x="1137920" y="3802380"/>
            <a:ext cx="776224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a:lnSpc>
                <a:spcPct val="150000"/>
              </a:lnSpc>
              <a:spcBef>
                <a:spcPct val="0"/>
              </a:spcBef>
              <a:buClrTx/>
              <a:buSzTx/>
              <a:buFontTx/>
              <a:buNone/>
            </a:pPr>
            <a:r>
              <a:rPr lang="en-US" altLang="zh-CN" sz="2000" b="1" dirty="0">
                <a:solidFill>
                  <a:schemeClr val="tx2"/>
                </a:solidFill>
                <a:latin typeface="黑体" panose="02010609060101010101" charset="-122"/>
                <a:ea typeface="黑体" panose="02010609060101010101" charset="-122"/>
              </a:rPr>
              <a:t>1</a:t>
            </a:r>
            <a:r>
              <a:rPr lang="zh-CN" altLang="en-US" sz="2000" b="1" dirty="0">
                <a:solidFill>
                  <a:schemeClr val="tx2"/>
                </a:solidFill>
                <a:latin typeface="黑体" panose="02010609060101010101" charset="-122"/>
                <a:ea typeface="黑体" panose="02010609060101010101" charset="-122"/>
              </a:rPr>
              <a:t>、科学家发明的机器人</a:t>
            </a:r>
            <a:endParaRPr lang="zh-CN" altLang="en-US" sz="2000" b="1" dirty="0">
              <a:solidFill>
                <a:schemeClr val="tx2"/>
              </a:solidFill>
              <a:latin typeface="黑体" panose="02010609060101010101" charset="-122"/>
              <a:ea typeface="黑体" panose="02010609060101010101" charset="-122"/>
            </a:endParaRPr>
          </a:p>
          <a:p>
            <a:pPr marL="0" lvl="0" indent="0">
              <a:lnSpc>
                <a:spcPct val="150000"/>
              </a:lnSpc>
              <a:spcBef>
                <a:spcPct val="0"/>
              </a:spcBef>
              <a:buClrTx/>
              <a:buSzTx/>
              <a:buFontTx/>
              <a:buNone/>
            </a:pPr>
            <a:r>
              <a:rPr lang="zh-CN" altLang="en-US" sz="2000" b="1" dirty="0">
                <a:solidFill>
                  <a:srgbClr val="CC3300"/>
                </a:solidFill>
                <a:latin typeface="黑体" panose="02010609060101010101" charset="-122"/>
                <a:ea typeface="黑体" panose="02010609060101010101" charset="-122"/>
              </a:rPr>
              <a:t>（创造想象）</a:t>
            </a:r>
            <a:endParaRPr lang="zh-CN" altLang="en-US" sz="2000" b="1" dirty="0">
              <a:solidFill>
                <a:srgbClr val="CC3300"/>
              </a:solidFill>
              <a:latin typeface="黑体" panose="02010609060101010101" charset="-122"/>
              <a:ea typeface="黑体" panose="02010609060101010101" charset="-122"/>
            </a:endParaRPr>
          </a:p>
        </p:txBody>
      </p:sp>
      <p:sp>
        <p:nvSpPr>
          <p:cNvPr id="38916" name="Text Box 4"/>
          <p:cNvSpPr txBox="1"/>
          <p:nvPr/>
        </p:nvSpPr>
        <p:spPr>
          <a:xfrm>
            <a:off x="1137920" y="4817110"/>
            <a:ext cx="776224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stStyle>
          <a:p>
            <a:pPr marL="0" lvl="0" indent="0">
              <a:lnSpc>
                <a:spcPct val="150000"/>
              </a:lnSpc>
              <a:spcBef>
                <a:spcPct val="0"/>
              </a:spcBef>
              <a:buClrTx/>
              <a:buSzTx/>
              <a:buFontTx/>
              <a:buNone/>
            </a:pPr>
            <a:r>
              <a:rPr lang="en-US" altLang="zh-CN" sz="2000" b="1" dirty="0">
                <a:solidFill>
                  <a:schemeClr val="tx2"/>
                </a:solidFill>
                <a:latin typeface="黑体" panose="02010609060101010101" charset="-122"/>
                <a:ea typeface="黑体" panose="02010609060101010101" charset="-122"/>
              </a:rPr>
              <a:t>2</a:t>
            </a:r>
            <a:r>
              <a:rPr lang="zh-CN" altLang="en-US" sz="2000" b="1" dirty="0">
                <a:solidFill>
                  <a:schemeClr val="tx2"/>
                </a:solidFill>
                <a:latin typeface="黑体" panose="02010609060101010101" charset="-122"/>
                <a:ea typeface="黑体" panose="02010609060101010101" charset="-122"/>
              </a:rPr>
              <a:t>、人们根据科学家的描述在头脑中有了机器人的形象。</a:t>
            </a:r>
            <a:endParaRPr lang="zh-CN" altLang="en-US" sz="2000" b="1" dirty="0">
              <a:solidFill>
                <a:schemeClr val="tx2"/>
              </a:solidFill>
              <a:latin typeface="黑体" panose="02010609060101010101" charset="-122"/>
              <a:ea typeface="黑体" panose="02010609060101010101" charset="-122"/>
            </a:endParaRPr>
          </a:p>
          <a:p>
            <a:pPr marL="0" lvl="0" indent="0">
              <a:lnSpc>
                <a:spcPct val="150000"/>
              </a:lnSpc>
              <a:spcBef>
                <a:spcPct val="0"/>
              </a:spcBef>
              <a:buClrTx/>
              <a:buSzTx/>
              <a:buFontTx/>
              <a:buNone/>
            </a:pPr>
            <a:r>
              <a:rPr lang="zh-CN" altLang="en-US" sz="2000" b="1" dirty="0">
                <a:solidFill>
                  <a:srgbClr val="CC3300"/>
                </a:solidFill>
                <a:latin typeface="黑体" panose="02010609060101010101" charset="-122"/>
                <a:ea typeface="黑体" panose="02010609060101010101" charset="-122"/>
              </a:rPr>
              <a:t>（再造想象）</a:t>
            </a:r>
            <a:endParaRPr lang="zh-CN" altLang="en-US" sz="2000" b="1" dirty="0">
              <a:solidFill>
                <a:srgbClr val="CC3300"/>
              </a:solidFill>
              <a:latin typeface="黑体" panose="02010609060101010101" charset="-122"/>
              <a:ea typeface="黑体" panose="02010609060101010101" charset="-122"/>
            </a:endParaRPr>
          </a:p>
        </p:txBody>
      </p:sp>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52450" y="1052195"/>
            <a:ext cx="11087100" cy="4752975"/>
          </a:xfrm>
          <a:prstGeom prst="rect">
            <a:avLst/>
          </a:prstGeom>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3"/>
            </p:custDataLst>
          </p:nvPr>
        </p:nvSpPr>
        <p:spPr>
          <a:xfrm rot="10800000" flipH="1" flipV="1">
            <a:off x="100012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4"/>
            </p:custDataLst>
          </p:nvPr>
        </p:nvSpPr>
        <p:spPr>
          <a:xfrm rot="10800000" flipH="1" flipV="1">
            <a:off x="819785" y="302895"/>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1477010" y="1577340"/>
            <a:ext cx="5262245" cy="25247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457200" algn="just" fontAlgn="ctr">
              <a:lnSpc>
                <a:spcPct val="150000"/>
              </a:lnSpc>
              <a:spcBef>
                <a:spcPts val="0"/>
              </a:spcBef>
              <a:spcAft>
                <a:spcPts val="1200"/>
              </a:spcAft>
              <a:buSzPct val="100000"/>
              <a:buFont typeface="Wingdings" panose="05000000000000000000" charset="0"/>
              <a:buChar char="l"/>
            </a:pPr>
            <a:r>
              <a:rPr lang="zh-CN" altLang="en-US" sz="2000" b="1"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幻想</a:t>
            </a:r>
            <a:endParaRPr lang="zh-CN" altLang="en-US" sz="2000" b="1"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1" indent="0" algn="just" fontAlgn="auto">
              <a:lnSpc>
                <a:spcPct val="150000"/>
              </a:lnSpc>
              <a:spcBef>
                <a:spcPts val="0"/>
              </a:spcBef>
              <a:spcAft>
                <a:spcPts val="1200"/>
              </a:spcAft>
              <a:buSzPct val="100000"/>
              <a:buFont typeface="Wingdings" panose="05000000000000000000" charset="0"/>
              <a:buNone/>
            </a:pPr>
            <a:r>
              <a:rPr lang="zh-CN" altLang="en-US" dirty="0">
                <a:latin typeface="微软雅黑" panose="020B0503020204020204" charset="-122"/>
                <a:ea typeface="微软雅黑" panose="020B0503020204020204" charset="-122"/>
                <a:sym typeface="+mn-ea"/>
              </a:rPr>
              <a:t>幻想是与个人愿望相联系并指向于未来事物的想象。它是个人对未来</a:t>
            </a: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的希望与向往。例如，少年儿童幻想将来成为一名宇航员、航海家、医生、科学家等。</a:t>
            </a:r>
            <a:endPar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77010" y="4229100"/>
            <a:ext cx="9773285" cy="1906905"/>
          </a:xfrm>
          <a:prstGeom prst="rect">
            <a:avLst/>
          </a:prstGeom>
          <a:noFill/>
        </p:spPr>
        <p:txBody>
          <a:bodyPr wrap="square" rtlCol="0" anchor="t">
            <a:spAutoFit/>
          </a:bodyPr>
          <a:p>
            <a:pPr lvl="1" indent="-457200" algn="just" fontAlgn="auto">
              <a:lnSpc>
                <a:spcPct val="150000"/>
              </a:lnSpc>
              <a:spcBef>
                <a:spcPts val="0"/>
              </a:spcBef>
              <a:spcAft>
                <a:spcPts val="1200"/>
              </a:spcAft>
              <a:buSzPct val="100000"/>
              <a:buFont typeface="Wingdings" panose="05000000000000000000" charset="0"/>
              <a:buChar char="l"/>
            </a:pPr>
            <a:r>
              <a:rPr lang="zh-CN" altLang="en-US" dirty="0">
                <a:latin typeface="微软雅黑" panose="020B0503020204020204" charset="-122"/>
                <a:ea typeface="微软雅黑" panose="020B0503020204020204" charset="-122"/>
                <a:sym typeface="+mn-ea"/>
              </a:rPr>
              <a:t>根据幻想的</a:t>
            </a:r>
            <a:r>
              <a:rPr lang="zh-CN" altLang="en-US" dirty="0">
                <a:solidFill>
                  <a:srgbClr val="CC3300"/>
                </a:solidFill>
                <a:latin typeface="微软雅黑" panose="020B0503020204020204" charset="-122"/>
                <a:ea typeface="微软雅黑" panose="020B0503020204020204" charset="-122"/>
                <a:sym typeface="+mn-ea"/>
              </a:rPr>
              <a:t>社会价值</a:t>
            </a:r>
            <a:r>
              <a:rPr lang="zh-CN" altLang="en-US" dirty="0">
                <a:latin typeface="微软雅黑" panose="020B0503020204020204" charset="-122"/>
                <a:ea typeface="微软雅黑" panose="020B0503020204020204" charset="-122"/>
                <a:sym typeface="+mn-ea"/>
              </a:rPr>
              <a:t>和</a:t>
            </a:r>
            <a:r>
              <a:rPr lang="zh-CN" altLang="en-US" dirty="0">
                <a:solidFill>
                  <a:srgbClr val="CC3300"/>
                </a:solidFill>
                <a:latin typeface="微软雅黑" panose="020B0503020204020204" charset="-122"/>
                <a:ea typeface="微软雅黑" panose="020B0503020204020204" charset="-122"/>
                <a:sym typeface="+mn-ea"/>
              </a:rPr>
              <a:t>有无实现的可能性</a:t>
            </a:r>
            <a:r>
              <a:rPr lang="zh-CN" altLang="en-US" dirty="0">
                <a:latin typeface="微软雅黑" panose="020B0503020204020204" charset="-122"/>
                <a:ea typeface="微软雅黑" panose="020B0503020204020204" charset="-122"/>
                <a:sym typeface="+mn-ea"/>
              </a:rPr>
              <a:t>，可以分为</a:t>
            </a:r>
            <a:r>
              <a:rPr lang="zh-CN" altLang="en-US" dirty="0">
                <a:solidFill>
                  <a:srgbClr val="CC3300"/>
                </a:solidFill>
                <a:latin typeface="微软雅黑" panose="020B0503020204020204" charset="-122"/>
                <a:ea typeface="微软雅黑" panose="020B0503020204020204" charset="-122"/>
                <a:sym typeface="+mn-ea"/>
              </a:rPr>
              <a:t>科学幻想</a:t>
            </a:r>
            <a:r>
              <a:rPr lang="zh-CN" altLang="en-US" dirty="0">
                <a:latin typeface="微软雅黑" panose="020B0503020204020204" charset="-122"/>
                <a:ea typeface="微软雅黑" panose="020B0503020204020204" charset="-122"/>
                <a:sym typeface="+mn-ea"/>
              </a:rPr>
              <a:t>、</a:t>
            </a:r>
            <a:r>
              <a:rPr lang="zh-CN" altLang="en-US" dirty="0">
                <a:solidFill>
                  <a:srgbClr val="CC3300"/>
                </a:solidFill>
                <a:latin typeface="微软雅黑" panose="020B0503020204020204" charset="-122"/>
                <a:ea typeface="微软雅黑" panose="020B0503020204020204" charset="-122"/>
                <a:sym typeface="+mn-ea"/>
              </a:rPr>
              <a:t>理想</a:t>
            </a:r>
            <a:r>
              <a:rPr lang="zh-CN" altLang="en-US" dirty="0">
                <a:latin typeface="微软雅黑" panose="020B0503020204020204" charset="-122"/>
                <a:ea typeface="微软雅黑" panose="020B0503020204020204" charset="-122"/>
                <a:sym typeface="+mn-ea"/>
              </a:rPr>
              <a:t>和</a:t>
            </a:r>
            <a:r>
              <a:rPr lang="zh-CN" altLang="en-US" dirty="0">
                <a:solidFill>
                  <a:srgbClr val="CC3300"/>
                </a:solidFill>
                <a:latin typeface="微软雅黑" panose="020B0503020204020204" charset="-122"/>
                <a:ea typeface="微软雅黑" panose="020B0503020204020204" charset="-122"/>
                <a:sym typeface="+mn-ea"/>
              </a:rPr>
              <a:t>空想</a:t>
            </a:r>
            <a:r>
              <a:rPr lang="zh-CN" altLang="en-US" dirty="0">
                <a:latin typeface="微软雅黑" panose="020B0503020204020204" charset="-122"/>
                <a:ea typeface="微软雅黑" panose="020B0503020204020204" charset="-122"/>
                <a:sym typeface="+mn-ea"/>
              </a:rPr>
              <a:t>。</a:t>
            </a:r>
            <a:endParaRPr lang="zh-CN" altLang="en-US" dirty="0">
              <a:latin typeface="微软雅黑" panose="020B0503020204020204" charset="-122"/>
              <a:ea typeface="微软雅黑" panose="020B0503020204020204" charset="-122"/>
              <a:sym typeface="+mn-ea"/>
            </a:endParaRPr>
          </a:p>
          <a:p>
            <a:pPr lvl="1" indent="-457200" algn="just" fontAlgn="auto">
              <a:lnSpc>
                <a:spcPct val="150000"/>
              </a:lnSpc>
              <a:spcBef>
                <a:spcPts val="0"/>
              </a:spcBef>
              <a:spcAft>
                <a:spcPts val="1200"/>
              </a:spcAft>
              <a:buSzPct val="100000"/>
              <a:buFont typeface="Wingdings" panose="05000000000000000000" charset="0"/>
              <a:buChar char="l"/>
            </a:pPr>
            <a:r>
              <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幻想也是独立创造新形象的过程。它是创造想象的一种特殊形式，但它又不同于创造想象。幻想不立即体现在人们的实际活动中，而带有向往的性质，幻想的形象是人们希望寄托的东西，是人们所期待的。</a:t>
            </a:r>
            <a:endParaRPr lang="zh-CN" altLang="en-US" spc="1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descr="src=http---up.deskbus.com-pic_360-a6-83-fd-a683fd631132b52cb1d7332065df320b.jpg&amp;refer=http---up.deskbus"/>
          <p:cNvPicPr>
            <a:picLocks noChangeAspect="1"/>
          </p:cNvPicPr>
          <p:nvPr/>
        </p:nvPicPr>
        <p:blipFill>
          <a:blip r:embed="rId6"/>
          <a:srcRect r="3990" b="9756"/>
          <a:stretch>
            <a:fillRect/>
          </a:stretch>
        </p:blipFill>
        <p:spPr>
          <a:xfrm>
            <a:off x="7197090" y="1523365"/>
            <a:ext cx="4192270" cy="2578735"/>
          </a:xfrm>
          <a:prstGeom prst="rect">
            <a:avLst/>
          </a:prstGeom>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3"/>
            </p:custDataLst>
          </p:nvPr>
        </p:nvSpPr>
        <p:spPr>
          <a:xfrm rot="10800000" flipH="1" flipV="1">
            <a:off x="1245235" y="1292860"/>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4"/>
            </p:custDataLst>
          </p:nvPr>
        </p:nvSpPr>
        <p:spPr>
          <a:xfrm rot="10800000" flipH="1" flipV="1">
            <a:off x="1064895" y="1292860"/>
            <a:ext cx="1007745" cy="79502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5"/>
            </p:custDataLst>
          </p:nvPr>
        </p:nvGrpSpPr>
        <p:grpSpPr>
          <a:xfrm>
            <a:off x="5986145" y="880745"/>
            <a:ext cx="4942205" cy="4785995"/>
            <a:chOff x="5975" y="2815"/>
            <a:chExt cx="7783" cy="7537"/>
          </a:xfrm>
        </p:grpSpPr>
        <p:sp>
          <p:nvSpPr>
            <p:cNvPr id="5" name="椭圆 4"/>
            <p:cNvSpPr/>
            <p:nvPr>
              <p:custDataLst>
                <p:tags r:id="rId6"/>
              </p:custDataLst>
            </p:nvPr>
          </p:nvSpPr>
          <p:spPr>
            <a:xfrm>
              <a:off x="6474" y="3068"/>
              <a:ext cx="7285" cy="728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9" name="椭圆 8"/>
            <p:cNvSpPr/>
            <p:nvPr>
              <p:custDataLst>
                <p:tags r:id="rId7"/>
              </p:custDataLst>
            </p:nvPr>
          </p:nvSpPr>
          <p:spPr>
            <a:xfrm>
              <a:off x="5975" y="3769"/>
              <a:ext cx="6358" cy="6359"/>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椭圆 11"/>
            <p:cNvSpPr/>
            <p:nvPr>
              <p:custDataLst>
                <p:tags r:id="rId8"/>
              </p:custDataLst>
            </p:nvPr>
          </p:nvSpPr>
          <p:spPr>
            <a:xfrm>
              <a:off x="6097" y="2815"/>
              <a:ext cx="6358" cy="635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10" name="文本框 9"/>
          <p:cNvSpPr txBox="1"/>
          <p:nvPr>
            <p:custDataLst>
              <p:tags r:id="rId9"/>
            </p:custDataLst>
          </p:nvPr>
        </p:nvSpPr>
        <p:spPr>
          <a:xfrm>
            <a:off x="1245235" y="2736850"/>
            <a:ext cx="4071620" cy="19812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555" b="1" spc="160" dirty="0">
                <a:solidFill>
                  <a:schemeClr val="accent1"/>
                </a:solidFill>
                <a:latin typeface="微软雅黑" panose="020B0503020204020204" charset="-122"/>
                <a:ea typeface="微软雅黑" panose="020B0503020204020204" charset="-122"/>
                <a:sym typeface="+mn-ea"/>
              </a:rPr>
              <a:t>想一想幻想与创造想象的区别？</a:t>
            </a:r>
            <a:endParaRPr lang="zh-CN" altLang="en-US" sz="3555" b="1" spc="160" dirty="0">
              <a:solidFill>
                <a:schemeClr val="accent1"/>
              </a:solidFill>
              <a:latin typeface="微软雅黑" panose="020B0503020204020204" charset="-122"/>
              <a:ea typeface="微软雅黑" panose="020B0503020204020204" charset="-122"/>
              <a:sym typeface="+mn-ea"/>
            </a:endParaRPr>
          </a:p>
        </p:txBody>
      </p:sp>
      <p:pic>
        <p:nvPicPr>
          <p:cNvPr id="13" name="图片 12" descr="D:\meihua_service_cache\jpg/06bd0f51269420c66bc4a3bd44d288ff.jpg06bd0f51269420c66bc4a3bd44d288ff"/>
          <p:cNvPicPr>
            <a:picLocks noChangeAspect="1"/>
          </p:cNvPicPr>
          <p:nvPr>
            <p:custDataLst>
              <p:tags r:id="rId10"/>
            </p:custDataLst>
          </p:nvPr>
        </p:nvPicPr>
        <p:blipFill rotWithShape="1">
          <a:blip r:embed="rId11"/>
          <a:srcRect l="21875" r="21875"/>
          <a:stretch>
            <a:fillRect/>
          </a:stretch>
        </p:blipFill>
        <p:spPr>
          <a:xfrm>
            <a:off x="6251575" y="1226820"/>
            <a:ext cx="4267200" cy="4267200"/>
          </a:xfrm>
          <a:custGeom>
            <a:avLst/>
            <a:gdLst/>
            <a:ahLst/>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3"/>
          <a:stretch>
            <a:fillRect/>
          </a:stretch>
        </p:blipFill>
        <p:spPr>
          <a:xfrm>
            <a:off x="628650" y="1195070"/>
            <a:ext cx="10934700" cy="4467225"/>
          </a:xfrm>
          <a:prstGeom prst="rect">
            <a:avLst/>
          </a:prstGeom>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1986" name="Rectangle 2"/>
          <p:cNvSpPr>
            <a:spLocks noGrp="1" noRot="1"/>
          </p:cNvSpPr>
          <p:nvPr>
            <p:ph type="title"/>
          </p:nvPr>
        </p:nvSpPr>
        <p:spPr>
          <a:xfrm>
            <a:off x="838200" y="770255"/>
            <a:ext cx="10515600" cy="1325563"/>
          </a:xfrm>
        </p:spPr>
        <p:txBody>
          <a:bodyPr vert="horz" wrap="square" lIns="91440" tIns="45720" rIns="91440" bIns="45720" anchor="ctr"/>
          <a:p>
            <a:pPr eaLnBrk="1" hangingPunct="1"/>
            <a:r>
              <a:rPr lang="zh-CN" altLang="en-US" sz="3600" b="1" dirty="0">
                <a:latin typeface="黑体" panose="02010609060101010101" charset="-122"/>
                <a:ea typeface="黑体" panose="02010609060101010101" charset="-122"/>
              </a:rPr>
              <a:t>判断下列想象哪些是再造想象？哪些是创造想象？</a:t>
            </a:r>
            <a:endParaRPr lang="zh-CN" altLang="en-US" sz="3600" b="1" dirty="0">
              <a:latin typeface="黑体" panose="02010609060101010101" charset="-122"/>
              <a:ea typeface="黑体" panose="02010609060101010101" charset="-122"/>
            </a:endParaRPr>
          </a:p>
        </p:txBody>
      </p:sp>
      <p:pic>
        <p:nvPicPr>
          <p:cNvPr id="41987" name="Picture 3" descr="9"/>
          <p:cNvPicPr>
            <a:picLocks noRot="1" noChangeAspect="1"/>
          </p:cNvPicPr>
          <p:nvPr>
            <p:ph idx="1"/>
          </p:nvPr>
        </p:nvPicPr>
        <p:blipFill>
          <a:blip r:embed="rId3"/>
          <a:srcRect/>
          <a:stretch>
            <a:fillRect/>
          </a:stretch>
        </p:blipFill>
        <p:spPr>
          <a:xfrm>
            <a:off x="1196340" y="2672715"/>
            <a:ext cx="5311140" cy="3096260"/>
          </a:xfrm>
        </p:spPr>
      </p:pic>
      <p:pic>
        <p:nvPicPr>
          <p:cNvPr id="43010" name="Picture 2" descr="想象1"/>
          <p:cNvPicPr>
            <a:picLocks noChangeAspect="1"/>
          </p:cNvPicPr>
          <p:nvPr/>
        </p:nvPicPr>
        <p:blipFill>
          <a:blip r:embed="rId4"/>
          <a:srcRect/>
          <a:stretch>
            <a:fillRect/>
          </a:stretch>
        </p:blipFill>
        <p:spPr>
          <a:xfrm>
            <a:off x="6795135" y="2672715"/>
            <a:ext cx="4128135" cy="3096260"/>
          </a:xfrm>
          <a:prstGeom prst="rect">
            <a:avLst/>
          </a:prstGeom>
          <a:noFill/>
          <a:ln w="9525">
            <a:noFill/>
          </a:ln>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userDrawn="1">
            <p:custDataLst>
              <p:tags r:id="rId1"/>
            </p:custDataLst>
          </p:nvPr>
        </p:nvSpPr>
        <p:spPr>
          <a:xfrm>
            <a:off x="507365" y="513080"/>
            <a:ext cx="11177270" cy="5832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7" name="图文框 6"/>
          <p:cNvSpPr/>
          <p:nvPr>
            <p:custDataLst>
              <p:tags r:id="rId2"/>
            </p:custDataLst>
          </p:nvPr>
        </p:nvSpPr>
        <p:spPr>
          <a:xfrm>
            <a:off x="457204" y="457204"/>
            <a:ext cx="11277690" cy="5943648"/>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1986" name="Rectangle 2"/>
          <p:cNvSpPr>
            <a:spLocks noGrp="1" noRot="1"/>
          </p:cNvSpPr>
          <p:nvPr>
            <p:ph type="title"/>
          </p:nvPr>
        </p:nvSpPr>
        <p:spPr>
          <a:xfrm>
            <a:off x="838200" y="513080"/>
            <a:ext cx="10515600" cy="815340"/>
          </a:xfrm>
        </p:spPr>
        <p:txBody>
          <a:bodyPr vert="horz" wrap="square" lIns="91440" tIns="45720" rIns="91440" bIns="45720" anchor="ctr"/>
          <a:p>
            <a:pPr eaLnBrk="1" hangingPunct="1">
              <a:lnSpc>
                <a:spcPct val="100000"/>
              </a:lnSpc>
            </a:pPr>
            <a:r>
              <a:rPr lang="zh-CN" altLang="en-US" sz="2400" b="1" dirty="0">
                <a:sym typeface="+mn-ea"/>
              </a:rPr>
              <a:t>美术作品：陈胜、吴广起义</a:t>
            </a:r>
            <a:endParaRPr lang="zh-CN" altLang="en-US" sz="2400" b="1" dirty="0">
              <a:latin typeface="黑体" panose="02010609060101010101" charset="-122"/>
              <a:ea typeface="黑体" panose="02010609060101010101" charset="-122"/>
              <a:sym typeface="+mn-ea"/>
            </a:endParaRPr>
          </a:p>
        </p:txBody>
      </p:sp>
      <p:pic>
        <p:nvPicPr>
          <p:cNvPr id="44034" name="Picture 2" descr="3-12"/>
          <p:cNvPicPr>
            <a:picLocks noRot="1" noChangeAspect="1"/>
          </p:cNvPicPr>
          <p:nvPr>
            <p:ph idx="1"/>
          </p:nvPr>
        </p:nvPicPr>
        <p:blipFill>
          <a:blip r:embed="rId3"/>
          <a:srcRect/>
          <a:stretch>
            <a:fillRect/>
          </a:stretch>
        </p:blipFill>
        <p:spPr>
          <a:xfrm>
            <a:off x="1241425" y="1215073"/>
            <a:ext cx="3930339" cy="2520000"/>
          </a:xfrm>
        </p:spPr>
      </p:pic>
      <p:pic>
        <p:nvPicPr>
          <p:cNvPr id="45059" name="Picture 3" descr="754090_16"/>
          <p:cNvPicPr>
            <a:picLocks noRot="1" noChangeAspect="1"/>
          </p:cNvPicPr>
          <p:nvPr/>
        </p:nvPicPr>
        <p:blipFill>
          <a:blip r:embed="rId4"/>
          <a:srcRect/>
          <a:stretch>
            <a:fillRect/>
          </a:stretch>
        </p:blipFill>
        <p:spPr>
          <a:xfrm>
            <a:off x="8806504" y="1215073"/>
            <a:ext cx="2082800" cy="2520000"/>
          </a:xfrm>
          <a:prstGeom prst="rect">
            <a:avLst/>
          </a:prstGeom>
          <a:noFill/>
          <a:ln w="9525">
            <a:noFill/>
          </a:ln>
        </p:spPr>
      </p:pic>
      <p:pic>
        <p:nvPicPr>
          <p:cNvPr id="45060" name="Picture 4" descr="2003121812151360650"/>
          <p:cNvPicPr>
            <a:picLocks noRot="1" noChangeAspect="1"/>
          </p:cNvPicPr>
          <p:nvPr>
            <p:ph sz="half" idx="2"/>
          </p:nvPr>
        </p:nvPicPr>
        <p:blipFill>
          <a:blip r:embed="rId5"/>
          <a:srcRect/>
          <a:stretch>
            <a:fillRect/>
          </a:stretch>
        </p:blipFill>
        <p:spPr>
          <a:xfrm>
            <a:off x="3747957" y="3888105"/>
            <a:ext cx="2156757" cy="2340000"/>
          </a:xfrm>
        </p:spPr>
      </p:pic>
      <p:pic>
        <p:nvPicPr>
          <p:cNvPr id="46083" name="Picture 3" descr="20037111462119381"/>
          <p:cNvPicPr>
            <a:picLocks noRot="1" noChangeAspect="1"/>
          </p:cNvPicPr>
          <p:nvPr/>
        </p:nvPicPr>
        <p:blipFill>
          <a:blip r:embed="rId6"/>
          <a:srcRect/>
          <a:stretch>
            <a:fillRect/>
          </a:stretch>
        </p:blipFill>
        <p:spPr>
          <a:xfrm>
            <a:off x="6274622" y="3888105"/>
            <a:ext cx="1835912" cy="2340000"/>
          </a:xfrm>
          <a:prstGeom prst="rect">
            <a:avLst/>
          </a:prstGeom>
          <a:noFill/>
          <a:ln w="9525">
            <a:noFill/>
          </a:ln>
        </p:spPr>
      </p:pic>
      <p:pic>
        <p:nvPicPr>
          <p:cNvPr id="46084" name="Picture 4" descr="2003121723141019609"/>
          <p:cNvPicPr>
            <a:picLocks noRot="1" noChangeAspect="1"/>
          </p:cNvPicPr>
          <p:nvPr/>
        </p:nvPicPr>
        <p:blipFill>
          <a:blip r:embed="rId7"/>
          <a:srcRect/>
          <a:stretch>
            <a:fillRect/>
          </a:stretch>
        </p:blipFill>
        <p:spPr>
          <a:xfrm>
            <a:off x="5312099" y="1215073"/>
            <a:ext cx="3354070" cy="2520000"/>
          </a:xfrm>
          <a:prstGeom prst="rect">
            <a:avLst/>
          </a:prstGeom>
          <a:noFill/>
          <a:ln w="9525">
            <a:noFill/>
          </a:ln>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354195"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理解思维的概念、特征、种类，掌握思维的过程、形式和判断指标。</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掌握小学生思维的发展特点，学会培养小学生思维的方法。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35356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深入小学一个班级，通过观察小学生的学习活动，总结小学生的思维特点在其学习中的表现。</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0" y="2298700"/>
            <a:ext cx="12192635" cy="3413125"/>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
            </p:custDataLst>
          </p:nvPr>
        </p:nvSpPr>
        <p:spPr>
          <a:xfrm>
            <a:off x="1558290" y="2559685"/>
            <a:ext cx="9075420" cy="2891790"/>
          </a:xfrm>
          <a:prstGeom prst="rect">
            <a:avLst/>
          </a:prstGeom>
          <a:noFill/>
        </p:spPr>
        <p:txBody>
          <a:bodyPr wrap="square" rtlCol="0" anchor="ctr" anchorCtr="0">
            <a:normAutofit/>
          </a:bodyPr>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小学生想象的有意性迅速发展</a:t>
            </a:r>
            <a:endParaRPr lang="en-US" altLang="zh-CN" sz="2000" b="1" dirty="0">
              <a:ea typeface="宋体" panose="02010600030101010101" pitchFamily="2" charset="-122"/>
            </a:endParaRPr>
          </a:p>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小学生想象的现实性逐渐增强</a:t>
            </a:r>
            <a:endParaRPr lang="en-US" altLang="zh-CN" sz="2000" b="1" dirty="0">
              <a:ea typeface="宋体" panose="02010600030101010101" pitchFamily="2" charset="-122"/>
            </a:endParaRPr>
          </a:p>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创造性日益发展</a:t>
            </a:r>
            <a:endParaRPr lang="en-US" altLang="zh-CN" sz="2000" b="1" dirty="0">
              <a:ea typeface="宋体" panose="02010600030101010101" pitchFamily="2" charset="-122"/>
            </a:endParaRPr>
          </a:p>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想象的概括性逐渐提高</a:t>
            </a:r>
            <a:endParaRPr lang="en-US" altLang="zh-CN" sz="2000" b="1" kern="0" spc="180" dirty="0">
              <a:solidFill>
                <a:schemeClr val="tx1"/>
              </a:solidFill>
              <a:latin typeface="Arial" panose="020B0604020202020204" pitchFamily="34" charset="0"/>
              <a:ea typeface="微软雅黑" panose="020B0503020204020204" charset="-122"/>
              <a:cs typeface="微软雅黑" panose="020B0503020204020204" charset="-122"/>
            </a:endParaRPr>
          </a:p>
        </p:txBody>
      </p:sp>
      <p:grpSp>
        <p:nvGrpSpPr>
          <p:cNvPr id="26" name="组合 25"/>
          <p:cNvGrpSpPr/>
          <p:nvPr>
            <p:custDataLst>
              <p:tags r:id="rId3"/>
            </p:custDataLst>
          </p:nvPr>
        </p:nvGrpSpPr>
        <p:grpSpPr>
          <a:xfrm>
            <a:off x="11103429" y="332949"/>
            <a:ext cx="733480" cy="173485"/>
            <a:chOff x="10829741" y="449063"/>
            <a:chExt cx="1007168" cy="238218"/>
          </a:xfrm>
          <a:solidFill>
            <a:srgbClr val="ACE2CF"/>
          </a:solidFill>
        </p:grpSpPr>
        <p:sp>
          <p:nvSpPr>
            <p:cNvPr id="29" name="椭圆 28"/>
            <p:cNvSpPr/>
            <p:nvPr>
              <p:custDataLst>
                <p:tags r:id="rId4"/>
              </p:custDataLst>
            </p:nvPr>
          </p:nvSpPr>
          <p:spPr>
            <a:xfrm>
              <a:off x="11598691"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5"/>
              </p:custDataLst>
            </p:nvPr>
          </p:nvSpPr>
          <p:spPr>
            <a:xfrm>
              <a:off x="11214216"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6"/>
              </p:custDataLst>
            </p:nvPr>
          </p:nvSpPr>
          <p:spPr>
            <a:xfrm>
              <a:off x="10829741"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3" name="文本框 22"/>
          <p:cNvSpPr txBox="1"/>
          <p:nvPr/>
        </p:nvSpPr>
        <p:spPr>
          <a:xfrm>
            <a:off x="1252220" y="332740"/>
            <a:ext cx="6512560"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二、小学生想象的发展与培养</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24" name="图形 15"/>
          <p:cNvPicPr>
            <a:picLocks noChangeAspect="1"/>
          </p:cNvPicPr>
          <p:nvPr/>
        </p:nvPicPr>
        <p:blipFill>
          <a:blip r:embed="rId7"/>
          <a:stretch>
            <a:fillRect/>
          </a:stretch>
        </p:blipFill>
        <p:spPr>
          <a:xfrm>
            <a:off x="391104" y="338044"/>
            <a:ext cx="861262" cy="745322"/>
          </a:xfrm>
          <a:prstGeom prst="rect">
            <a:avLst/>
          </a:prstGeom>
          <a:effectLst>
            <a:outerShdw blurRad="25400" dist="25400" dir="8100000" algn="tr" rotWithShape="0">
              <a:prstClr val="black">
                <a:alpha val="40000"/>
              </a:prstClr>
            </a:outerShdw>
          </a:effectLst>
        </p:spPr>
      </p:pic>
      <p:sp>
        <p:nvSpPr>
          <p:cNvPr id="2" name="文本框 1"/>
          <p:cNvSpPr txBox="1"/>
          <p:nvPr/>
        </p:nvSpPr>
        <p:spPr>
          <a:xfrm>
            <a:off x="1252220" y="1519555"/>
            <a:ext cx="9504680" cy="460375"/>
          </a:xfrm>
          <a:prstGeom prst="rect">
            <a:avLst/>
          </a:prstGeom>
          <a:noFill/>
        </p:spPr>
        <p:txBody>
          <a:bodyPr wrap="square" rtlCol="0" anchor="t">
            <a:spAutoFit/>
          </a:bodyPr>
          <a:p>
            <a:r>
              <a:rPr lang="zh-CN" altLang="en-US" sz="2400"/>
              <a:t>（一）小学生想象发展的特点</a:t>
            </a:r>
            <a:endParaRPr lang="zh-CN" altLang="en-US" sz="2400"/>
          </a:p>
        </p:txBody>
      </p:sp>
      <p:pic>
        <p:nvPicPr>
          <p:cNvPr id="6" name="图片 5"/>
          <p:cNvPicPr/>
          <p:nvPr userDrawn="1">
            <p:custDataLst>
              <p:tags r:id="rId8"/>
            </p:custDataLst>
          </p:nvPr>
        </p:nvPicPr>
        <p:blipFill>
          <a:blip r:embed="rId9" r:link="rId10" cstate="screen"/>
          <a:stretch>
            <a:fillRect/>
          </a:stretch>
        </p:blipFill>
        <p:spPr>
          <a:xfrm flipH="1">
            <a:off x="9981565" y="1919605"/>
            <a:ext cx="2211070" cy="410654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0" y="2298700"/>
            <a:ext cx="12192635" cy="3413125"/>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
            </p:custDataLst>
          </p:nvPr>
        </p:nvSpPr>
        <p:spPr>
          <a:xfrm>
            <a:off x="1558290" y="2559685"/>
            <a:ext cx="9075420" cy="2891790"/>
          </a:xfrm>
          <a:prstGeom prst="rect">
            <a:avLst/>
          </a:prstGeom>
          <a:noFill/>
        </p:spPr>
        <p:txBody>
          <a:bodyPr wrap="square" rtlCol="0" anchor="ctr" anchorCtr="0">
            <a:normAutofit/>
          </a:bodyPr>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丰富小学生的表象和言语</a:t>
            </a:r>
            <a:endParaRPr lang="zh-CN" altLang="en-US" sz="2000" b="1" dirty="0">
              <a:ea typeface="宋体" panose="02010600030101010101" pitchFamily="2" charset="-122"/>
              <a:sym typeface="+mn-ea"/>
            </a:endParaRPr>
          </a:p>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结合学校的各种活动，进行想象的训练</a:t>
            </a:r>
            <a:endParaRPr lang="zh-CN" altLang="en-US" sz="2000" b="1" dirty="0">
              <a:ea typeface="宋体" panose="02010600030101010101" pitchFamily="2" charset="-122"/>
              <a:sym typeface="+mn-ea"/>
            </a:endParaRPr>
          </a:p>
          <a:p>
            <a:pPr marL="304800" lvl="0" indent="-304800" algn="just" fontAlgn="ctr">
              <a:lnSpc>
                <a:spcPct val="120000"/>
              </a:lnSpc>
              <a:spcBef>
                <a:spcPts val="0"/>
              </a:spcBef>
              <a:spcAft>
                <a:spcPts val="800"/>
              </a:spcAft>
              <a:buSzPct val="100000"/>
              <a:buFont typeface="+mn-ea"/>
              <a:buAutoNum type="arabicPeriod"/>
            </a:pPr>
            <a:r>
              <a:rPr lang="zh-CN" altLang="en-US" sz="2000" b="1" dirty="0">
                <a:ea typeface="宋体" panose="02010600030101010101" pitchFamily="2" charset="-122"/>
                <a:sym typeface="+mn-ea"/>
              </a:rPr>
              <a:t>正确引导小学生的幻想</a:t>
            </a:r>
            <a:endParaRPr lang="en-US" altLang="zh-CN" sz="2000" b="1" kern="0" spc="180" dirty="0">
              <a:solidFill>
                <a:schemeClr val="tx1"/>
              </a:solidFill>
              <a:latin typeface="Arial" panose="020B0604020202020204" pitchFamily="34" charset="0"/>
              <a:ea typeface="微软雅黑" panose="020B0503020204020204" charset="-122"/>
              <a:cs typeface="微软雅黑" panose="020B0503020204020204" charset="-122"/>
            </a:endParaRPr>
          </a:p>
        </p:txBody>
      </p:sp>
      <p:grpSp>
        <p:nvGrpSpPr>
          <p:cNvPr id="26" name="组合 25"/>
          <p:cNvGrpSpPr/>
          <p:nvPr>
            <p:custDataLst>
              <p:tags r:id="rId3"/>
            </p:custDataLst>
          </p:nvPr>
        </p:nvGrpSpPr>
        <p:grpSpPr>
          <a:xfrm>
            <a:off x="11103429" y="332949"/>
            <a:ext cx="733480" cy="173485"/>
            <a:chOff x="10829741" y="449063"/>
            <a:chExt cx="1007168" cy="238218"/>
          </a:xfrm>
          <a:solidFill>
            <a:srgbClr val="ACE2CF"/>
          </a:solidFill>
        </p:grpSpPr>
        <p:sp>
          <p:nvSpPr>
            <p:cNvPr id="29" name="椭圆 28"/>
            <p:cNvSpPr/>
            <p:nvPr>
              <p:custDataLst>
                <p:tags r:id="rId4"/>
              </p:custDataLst>
            </p:nvPr>
          </p:nvSpPr>
          <p:spPr>
            <a:xfrm>
              <a:off x="11598691"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5"/>
              </p:custDataLst>
            </p:nvPr>
          </p:nvSpPr>
          <p:spPr>
            <a:xfrm>
              <a:off x="11214216"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6"/>
              </p:custDataLst>
            </p:nvPr>
          </p:nvSpPr>
          <p:spPr>
            <a:xfrm>
              <a:off x="10829741"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3" name="文本框 22"/>
          <p:cNvSpPr txBox="1"/>
          <p:nvPr/>
        </p:nvSpPr>
        <p:spPr>
          <a:xfrm>
            <a:off x="1252220" y="332740"/>
            <a:ext cx="6512560"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二、小学生想象的发展与培养</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24" name="图形 15"/>
          <p:cNvPicPr>
            <a:picLocks noChangeAspect="1"/>
          </p:cNvPicPr>
          <p:nvPr/>
        </p:nvPicPr>
        <p:blipFill>
          <a:blip r:embed="rId7"/>
          <a:stretch>
            <a:fillRect/>
          </a:stretch>
        </p:blipFill>
        <p:spPr>
          <a:xfrm>
            <a:off x="391104" y="338044"/>
            <a:ext cx="861262" cy="745322"/>
          </a:xfrm>
          <a:prstGeom prst="rect">
            <a:avLst/>
          </a:prstGeom>
          <a:effectLst>
            <a:outerShdw blurRad="25400" dist="25400" dir="8100000" algn="tr" rotWithShape="0">
              <a:prstClr val="black">
                <a:alpha val="40000"/>
              </a:prstClr>
            </a:outerShdw>
          </a:effectLst>
        </p:spPr>
      </p:pic>
      <p:sp>
        <p:nvSpPr>
          <p:cNvPr id="2" name="文本框 1"/>
          <p:cNvSpPr txBox="1"/>
          <p:nvPr/>
        </p:nvSpPr>
        <p:spPr>
          <a:xfrm>
            <a:off x="1252220" y="1519555"/>
            <a:ext cx="9504680" cy="460375"/>
          </a:xfrm>
          <a:prstGeom prst="rect">
            <a:avLst/>
          </a:prstGeom>
          <a:noFill/>
        </p:spPr>
        <p:txBody>
          <a:bodyPr wrap="square" rtlCol="0" anchor="t">
            <a:spAutoFit/>
          </a:bodyPr>
          <a:p>
            <a:r>
              <a:rPr lang="zh-CN" altLang="en-US" sz="2400"/>
              <a:t>（二）小学生想象力的培养</a:t>
            </a:r>
            <a:endParaRPr lang="zh-CN" altLang="en-US" sz="2400"/>
          </a:p>
        </p:txBody>
      </p:sp>
      <p:pic>
        <p:nvPicPr>
          <p:cNvPr id="6" name="图片 5"/>
          <p:cNvPicPr/>
          <p:nvPr userDrawn="1">
            <p:custDataLst>
              <p:tags r:id="rId8"/>
            </p:custDataLst>
          </p:nvPr>
        </p:nvPicPr>
        <p:blipFill>
          <a:blip r:embed="rId9" r:link="rId10" cstate="screen"/>
          <a:stretch>
            <a:fillRect/>
          </a:stretch>
        </p:blipFill>
        <p:spPr>
          <a:xfrm flipH="1">
            <a:off x="9981565" y="1919605"/>
            <a:ext cx="2211070" cy="410654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255016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思维的概述</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3674745"/>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小学生思维的发展与培养</a:t>
              </a:r>
              <a:endParaRPr lang="zh-CN" altLang="en-US"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3055" y="60833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sym typeface="+mn-ea"/>
              </a:rPr>
              <a:t>一、思维的概述</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655945" y="2233295"/>
            <a:ext cx="5704840" cy="3261360"/>
          </a:xfrm>
          <a:prstGeom prst="rect">
            <a:avLst/>
          </a:prstGeom>
          <a:noFill/>
        </p:spPr>
        <p:txBody>
          <a:bodyPr wrap="square" rtlCol="0">
            <a:spAutoFit/>
          </a:bodyPr>
          <a:p>
            <a:pPr fontAlgn="auto">
              <a:lnSpc>
                <a:spcPct val="150000"/>
              </a:lnSpc>
              <a:spcAft>
                <a:spcPts val="1200"/>
              </a:spcAft>
              <a:buNone/>
            </a:pPr>
            <a:r>
              <a:rPr lang="en-US" altLang="zh-CN" sz="2400" b="1" dirty="0">
                <a:latin typeface="宋体" panose="02010600030101010101" pitchFamily="2" charset="-122"/>
                <a:sym typeface="+mn-ea"/>
              </a:rPr>
              <a:t>（一）什么是思维</a:t>
            </a:r>
            <a:endParaRPr lang="en-US" altLang="zh-CN" sz="2400" b="1" dirty="0">
              <a:latin typeface="宋体" panose="02010600030101010101" pitchFamily="2" charset="-122"/>
              <a:sym typeface="+mn-ea"/>
            </a:endParaRPr>
          </a:p>
          <a:p>
            <a:pPr marL="360045" fontAlgn="auto">
              <a:lnSpc>
                <a:spcPct val="150000"/>
              </a:lnSpc>
              <a:spcAft>
                <a:spcPts val="1200"/>
              </a:spcAft>
              <a:buNone/>
            </a:pPr>
            <a:r>
              <a:rPr lang="en-US" altLang="zh-CN" sz="2000" b="1" dirty="0">
                <a:latin typeface="宋体" panose="02010600030101010101" pitchFamily="2" charset="-122"/>
                <a:sym typeface="+mn-ea"/>
              </a:rPr>
              <a:t>【</a:t>
            </a:r>
            <a:r>
              <a:rPr lang="zh-CN" altLang="en-US" sz="2000" b="1" dirty="0">
                <a:latin typeface="宋体" panose="02010600030101010101" pitchFamily="2" charset="-122"/>
                <a:sym typeface="+mn-ea"/>
              </a:rPr>
              <a:t>自我分析</a:t>
            </a:r>
            <a:r>
              <a:rPr lang="en-US" altLang="zh-CN" sz="2000" b="1" dirty="0">
                <a:latin typeface="宋体" panose="02010600030101010101" pitchFamily="2" charset="-122"/>
                <a:sym typeface="+mn-ea"/>
              </a:rPr>
              <a:t>】</a:t>
            </a:r>
            <a:r>
              <a:rPr lang="zh-CN" altLang="en-US" sz="2000" b="1" dirty="0">
                <a:latin typeface="宋体" panose="02010600030101010101" pitchFamily="2" charset="-122"/>
                <a:sym typeface="+mn-ea"/>
              </a:rPr>
              <a:t>当你早晨醒来，推开窗门一看，发现地面上湿漉漉的，你就会得出昨天已经下过雨的结论。</a:t>
            </a:r>
            <a:endParaRPr lang="zh-CN" altLang="en-US" sz="2000" b="1" dirty="0">
              <a:latin typeface="宋体" panose="02010600030101010101" pitchFamily="2" charset="-122"/>
            </a:endParaRPr>
          </a:p>
          <a:p>
            <a:pPr marL="360045" fontAlgn="auto">
              <a:lnSpc>
                <a:spcPct val="150000"/>
              </a:lnSpc>
              <a:spcAft>
                <a:spcPts val="1200"/>
              </a:spcAft>
              <a:buNone/>
            </a:pPr>
            <a:r>
              <a:rPr lang="zh-CN" altLang="en-US" sz="2000" b="1" dirty="0">
                <a:solidFill>
                  <a:srgbClr val="FF0000"/>
                </a:solidFill>
                <a:latin typeface="宋体" panose="02010600030101010101" pitchFamily="2" charset="-122"/>
                <a:sym typeface="+mn-ea"/>
              </a:rPr>
              <a:t>思考并分析：</a:t>
            </a:r>
            <a:r>
              <a:rPr lang="zh-CN" altLang="en-US" sz="2000" b="1" dirty="0">
                <a:latin typeface="宋体" panose="02010600030101010101" pitchFamily="2" charset="-122"/>
                <a:sym typeface="+mn-ea"/>
              </a:rPr>
              <a:t>这个认识活动与我们学习过的感知觉有什么不同？它是一种什么样的心理过程？</a:t>
            </a:r>
            <a:endParaRPr lang="zh-CN" altLang="en-US" sz="2000" dirty="0">
              <a:solidFill>
                <a:schemeClr val="dk1"/>
              </a:solidFill>
              <a:latin typeface="Arial" panose="020B0604020202020204" pitchFamily="34" charset="0"/>
              <a:ea typeface="汉仪旗黑-55简" panose="00020600040101010101" charset="-122"/>
              <a:cs typeface="黑体" panose="02010609060101010101" charset="-122"/>
              <a:sym typeface="+mn-ea"/>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731464" y="608554"/>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UNIT_BK_DARK_LIGHT" val="2"/>
</p:tagLst>
</file>

<file path=ppt/tags/tag102.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LAYERLEVEL" val="1"/>
  <p:tag name="KSO_WM_TAG_VERSION" val="1.0"/>
  <p:tag name="KSO_WM_BEAUTIFY_FLAG" val="#wm#"/>
  <p:tag name="KSO_WM_UNIT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UNIT_BK_DARK_LIGHT" val="2"/>
</p:tagLst>
</file>

<file path=ppt/tags/tag111.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LAYERLEVEL" val="1"/>
  <p:tag name="KSO_WM_TAG_VERSION" val="1.0"/>
  <p:tag name="KSO_WM_BEAUTIFY_FLAG" val="#wm#"/>
  <p:tag name="KSO_WM_UNIT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LAYERLEVEL" val="1"/>
  <p:tag name="KSO_WM_TAG_VERSION" val="1.0"/>
  <p:tag name="KSO_WM_BEAUTIFY_FLAG" val="#wm#"/>
  <p:tag name="KSO_WM_UNIT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LAYERLEVEL" val="1"/>
  <p:tag name="KSO_WM_TAG_VERSION" val="1.0"/>
  <p:tag name="KSO_WM_BEAUTIFY_FLAG" val="#wm#"/>
  <p:tag name="KSO_WM_UNIT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5457"/>
</p:tagLst>
</file>

<file path=ppt/tags/tag13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5457"/>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5457"/>
  <p:tag name="KSO_WM_TEMPLATE_SUBCATEGORY" val="0"/>
  <p:tag name="KSO_WM_TEMPLATE_MASTER_TYPE" val="1"/>
  <p:tag name="KSO_WM_TEMPLATE_COLOR_TYPE" val="1"/>
  <p:tag name="KSO_WM_TEMPLATE_MASTER_THUMB_INDEX" val="12"/>
  <p:tag name="KSO_WM_TEMPLATE_THUMBS_INDEX" val="1、4、7、9、12、15、20、23、24、25、26、29、34、35、36、37"/>
</p:tagLst>
</file>

<file path=ppt/tags/tag14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3.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6.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4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6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9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99.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_1*y*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20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0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17.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244.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24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257.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258.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263.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267.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268.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274.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279.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281.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28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8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88.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89.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91.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92.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93.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94.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95.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9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97.xml><?xml version="1.0" encoding="utf-8"?>
<p:tagLst xmlns:p="http://schemas.openxmlformats.org/presentationml/2006/main">
  <p:tag name="KSO_WM_BEAUTIFY_FLAG" val="#wm#"/>
  <p:tag name="KSO_WM_TEMPLATE_CATEGORY" val="diagram"/>
  <p:tag name="KSO_WM_TEMPLATE_INDEX" val="20194755"/>
</p:tagLst>
</file>

<file path=ppt/tags/tag29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99.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1.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30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0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09.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12.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13.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317.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18.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322.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323.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2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VALUE" val="480"/>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621_1*i*1"/>
  <p:tag name="KSO_WM_TEMPLATE_CATEGORY" val="diagram"/>
  <p:tag name="KSO_WM_TEMPLATE_INDEX" val="2020462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621_1*i*7"/>
  <p:tag name="KSO_WM_TEMPLATE_CATEGORY" val="diagram"/>
  <p:tag name="KSO_WM_TEMPLATE_INDEX" val="2020462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SLIDE_INDEX" val="1"/>
  <p:tag name="KSO_WM_SLIDE_ITEM_CNT" val="0"/>
  <p:tag name="KSO_WM_SLIDE_LAYOUT" val="a_f"/>
  <p:tag name="KSO_WM_SLIDE_LAYOUT_CNT" val="1_1"/>
  <p:tag name="KSO_WM_SLIDE_TYPE" val="text"/>
  <p:tag name="KSO_WM_SLIDE_POSITION" val="0*0"/>
  <p:tag name="KSO_WM_SLIDE_SIZE" val="960*539"/>
  <p:tag name="KSO_WM_DIAGRAM_GROUP_CODE" val="m1-1"/>
  <p:tag name="KSO_WM_TAG_VERSION" val="1.0"/>
  <p:tag name="KSO_WM_TEMPLATE_SUBCATEGORY" val="0"/>
  <p:tag name="KSO_WM_TEMPLATE_MASTER_TYPE" val="0"/>
  <p:tag name="KSO_WM_TEMPLATE_COLOR_TYPE" val="1"/>
  <p:tag name="KSO_WM_SLIDE_SUBTYPE" val="pureTxt"/>
  <p:tag name="KSO_WM_SLIDE_DIAGTYPE" val="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687_1*i*1"/>
  <p:tag name="KSO_WM_TEMPLATE_CATEGORY" val="diagram"/>
  <p:tag name="KSO_WM_TEMPLATE_INDEX" val="20212687"/>
  <p:tag name="KSO_WM_UNIT_LAYERLEVEL" val="1"/>
  <p:tag name="KSO_WM_TAG_VERSION" val="1.0"/>
  <p:tag name="KSO_WM_BEAUTIFY_FLAG" val="#wm#"/>
  <p:tag name="KSO_WM_UNIT_BLOCK" val="0"/>
  <p:tag name="KSO_WM_UNIT_SM_LIMIT_TYPE" val="2"/>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6"/>
  <p:tag name="KSO_WM_TEMPLATE_ASSEMBLE_GROUPID" val="60656f654054ed1e2fb80946"/>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687_1*i*2"/>
  <p:tag name="KSO_WM_TEMPLATE_CATEGORY" val="diagram"/>
  <p:tag name="KSO_WM_TEMPLATE_INDEX" val="20212687"/>
  <p:tag name="KSO_WM_UNIT_LAYERLEVEL" val="1"/>
  <p:tag name="KSO_WM_TAG_VERSION" val="1.0"/>
  <p:tag name="KSO_WM_BEAUTIFY_FLAG" val="#wm#"/>
  <p:tag name="KSO_WM_UNIT_BLOCK" val="0"/>
  <p:tag name="KSO_WM_UNIT_SM_LIMIT_TYPE" val="2"/>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6"/>
  <p:tag name="KSO_WM_TEMPLATE_ASSEMBLE_GROUPID" val="60656f654054ed1e2fb80946"/>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687_1*i*3"/>
  <p:tag name="KSO_WM_TEMPLATE_CATEGORY" val="diagram"/>
  <p:tag name="KSO_WM_TEMPLATE_INDEX" val="20212687"/>
  <p:tag name="KSO_WM_UNIT_LAYERLEVEL" val="1"/>
  <p:tag name="KSO_WM_TAG_VERSION" val="1.0"/>
  <p:tag name="KSO_WM_BEAUTIFY_FLAG" val="#wm#"/>
  <p:tag name="KSO_WM_UNIT_BLOCK" val="0"/>
  <p:tag name="KSO_WM_UNIT_SM_LIMIT_TYPE" val="2"/>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6"/>
  <p:tag name="KSO_WM_TEMPLATE_ASSEMBLE_GROUPID" val="60656f654054ed1e2fb80946"/>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687_1*i*4"/>
  <p:tag name="KSO_WM_TEMPLATE_CATEGORY" val="diagram"/>
  <p:tag name="KSO_WM_TEMPLATE_INDEX" val="20212687"/>
  <p:tag name="KSO_WM_UNIT_LAYERLEVEL" val="1"/>
  <p:tag name="KSO_WM_TAG_VERSION" val="1.0"/>
  <p:tag name="KSO_WM_BEAUTIFY_FLAG" val="#wm#"/>
  <p:tag name="KSO_WM_UNIT_BLOCK" val="0"/>
  <p:tag name="KSO_WM_UNIT_SM_LIMIT_TYPE" val="2"/>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60656f654054ed1e2fb80946"/>
  <p:tag name="KSO_WM_TEMPLATE_ASSEMBLE_GROUPID" val="60656f654054ed1e2fb80946"/>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2687_1*i*5"/>
  <p:tag name="KSO_WM_TEMPLATE_CATEGORY" val="diagram"/>
  <p:tag name="KSO_WM_TEMPLATE_INDEX" val="20212687"/>
  <p:tag name="KSO_WM_UNIT_LAYERLEVEL" val="1"/>
  <p:tag name="KSO_WM_TAG_VERSION" val="1.0"/>
  <p:tag name="KSO_WM_BEAUTIFY_FLAG" val="#wm#"/>
  <p:tag name="KSO_WM_UNIT_BLOCK" val="0"/>
  <p:tag name="KSO_WM_UNIT_SM_LIMIT_TYPE" val="2"/>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TEXT_FILL_FORE_SCHEMECOLOR_INDEX_BRIGHTNESS" val="0"/>
  <p:tag name="KSO_WM_UNIT_TEXT_FILL_FORE_SCHEMECOLOR_INDEX" val="13"/>
  <p:tag name="KSO_WM_UNIT_TEXT_FILL_TYPE" val="1"/>
  <p:tag name="KSO_WM_UNIT_VALUE" val="4"/>
  <p:tag name="KSO_WM_TEMPLATE_ASSEMBLE_XID" val="60656f654054ed1e2fb80946"/>
  <p:tag name="KSO_WM_TEMPLATE_ASSEMBLE_GROUPID" val="60656f654054ed1e2fb80946"/>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2687_1*i*6"/>
  <p:tag name="KSO_WM_TEMPLATE_CATEGORY" val="diagram"/>
  <p:tag name="KSO_WM_TEMPLATE_INDEX" val="20212687"/>
  <p:tag name="KSO_WM_UNIT_LAYERLEVEL" val="1"/>
  <p:tag name="KSO_WM_TAG_VERSION" val="1.0"/>
  <p:tag name="KSO_WM_BEAUTIFY_FLAG" val="#wm#"/>
  <p:tag name="KSO_WM_UNIT_BLOCK" val="0"/>
  <p:tag name="KSO_WM_UNIT_SM_LIMIT_TYPE" val="2"/>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f654054ed1e2fb80946"/>
  <p:tag name="KSO_WM_TEMPLATE_ASSEMBLE_GROUPID" val="60656f654054ed1e2fb80946"/>
</p:tagLst>
</file>

<file path=ppt/tags/tag3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687_1*f*1"/>
  <p:tag name="KSO_WM_TEMPLATE_CATEGORY" val="diagram"/>
  <p:tag name="KSO_WM_TEMPLATE_INDEX" val="20212687"/>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2f65476610884515a783e28ff726962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6b42b278f644c11948fd074fdb9ea30"/>
  <p:tag name="KSO_WM_UNIT_TEXT_FILL_FORE_SCHEMECOLOR_INDEX_BRIGHTNESS" val="0.25"/>
  <p:tag name="KSO_WM_UNIT_TEXT_FILL_FORE_SCHEMECOLOR_INDEX" val="13"/>
  <p:tag name="KSO_WM_UNIT_TEXT_FILL_TYPE" val="1"/>
  <p:tag name="KSO_WM_TEMPLATE_ASSEMBLE_XID" val="60656f654054ed1e2fb80946"/>
  <p:tag name="KSO_WM_TEMPLATE_ASSEMBLE_GROUPID" val="60656f654054ed1e2fb80946"/>
</p:tagLst>
</file>

<file path=ppt/tags/tag347.xml><?xml version="1.0" encoding="utf-8"?>
<p:tagLst xmlns:p="http://schemas.openxmlformats.org/presentationml/2006/main">
  <p:tag name="KSO_WM_UNIT_VALUE" val="1269*1861"/>
  <p:tag name="KSO_WM_UNIT_HIGHLIGHT" val="0"/>
  <p:tag name="KSO_WM_UNIT_COMPATIBLE" val="1"/>
  <p:tag name="KSO_WM_UNIT_DIAGRAM_ISNUMVISUAL" val="0"/>
  <p:tag name="KSO_WM_UNIT_DIAGRAM_ISREFERUNIT" val="0"/>
  <p:tag name="KSO_WM_UNIT_TYPE" val="d"/>
  <p:tag name="KSO_WM_UNIT_INDEX" val="1"/>
  <p:tag name="KSO_WM_UNIT_ID" val="diagram20212687_1*d*1"/>
  <p:tag name="KSO_WM_TEMPLATE_CATEGORY" val="diagram"/>
  <p:tag name="KSO_WM_TEMPLATE_INDEX" val="20212687"/>
  <p:tag name="KSO_WM_UNIT_LAYERLEVEL" val="1"/>
  <p:tag name="KSO_WM_TAG_VERSION" val="1.0"/>
  <p:tag name="KSO_WM_BEAUTIFY_FLAG" val="#wm#"/>
  <p:tag name="KSO_WM_CHIP_GROUPID" val="5e7310da9a230a26b9e88a19"/>
  <p:tag name="KSO_WM_CHIP_XID" val="5e7310da9a230a26b9e88a1a"/>
  <p:tag name="KSO_WM_UNIT_DEC_AREA_ID" val="4f32891c5d7044819ad56211a40528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e076d9698aa4f0c9c68551b572f3e25"/>
  <p:tag name="KSO_WM_UNIT_PLACING_PICTURE" val="de076d9698aa4f0c9c68551b572f3e25"/>
  <p:tag name="KSO_WM_UNIT_SUPPORT_UNIT_TYPE" val="[&quot;l&quot;,&quot;m&quot;,&quot;n&quot;,&quot;o&quot;,&quot;p&quot;,&quot;q&quot;,&quot;r&quot;,&quot;δ&quot;,&quot;ε&quot;,&quot;ζ&quot;,&quot;η&quot;,&quot;d&quot;,&quot;α&quot;,&quot;β&quot;,&quot;θ&quot;]"/>
  <p:tag name="KSO_WM_TEMPLATE_ASSEMBLE_XID" val="60656f654054ed1e2fb80946"/>
  <p:tag name="KSO_WM_TEMPLATE_ASSEMBLE_GROUPID" val="60656f654054ed1e2fb80946"/>
</p:tagLst>
</file>

<file path=ppt/tags/tag348.xml><?xml version="1.0" encoding="utf-8"?>
<p:tagLst xmlns:p="http://schemas.openxmlformats.org/presentationml/2006/main">
  <p:tag name="KSO_WM_BEAUTIFY_FLAG" val="#wm#"/>
  <p:tag name="KSO_WM_TEMPLATE_CATEGORY" val="diagram"/>
  <p:tag name="KSO_WM_TEMPLATE_INDEX" val="20212687"/>
  <p:tag name="KSO_WM_SLIDE_ID" val="diagram2021268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90"/>
  <p:tag name="KSO_WM_SLIDE_POSITION" val="0*48"/>
  <p:tag name="KSO_WM_TAG_VERSION" val="1.0"/>
  <p:tag name="KSO_WM_SLIDE_LAYOUT" val="d_f"/>
  <p:tag name="KSO_WM_SLIDE_LAYOUT_CNT" val="1_1"/>
  <p:tag name="KSO_WM_SLIDE_LAYOUT_INFO" val="{&quot;direction&quot;:1,&quot;id&quot;:&quot;2021-04-01T15:44:06&quot;,&quot;maxSize&quot;:{&quot;size1&quot;:46.299610501011678},&quot;minSize&quot;:{&quot;size1&quot;:35.099610501011682},&quot;normalSize&quot;:{&quot;size1&quot;:36.818360501011682},&quot;subLayout&quot;:[{&quot;id&quot;:&quot;2021-04-01T15:44:06&quot;,&quot;margin&quot;:{&quot;bottom&quot;:5.1150002479553223,&quot;left&quot;:1.6929999589920044,&quot;right&quot;:0.026000002399086952,&quot;top&quot;:5.9270000457763672},&quot;type&quot;:0},{&quot;id&quot;:&quot;2021-04-01T15:44:06&quot;,&quot;margin&quot;:{&quot;bottom&quot;:1.6929999589920044,&quot;left&quot;:1.6670000553131104,&quot;right&quot;:1.6929999589920044,&quot;top&quot;:3.3870000839233398},&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DECFILLPROP" val="[]"/>
  <p:tag name="KSO_WM_SLIDE_CAN_ADD_NAVIGATION" val="1"/>
  <p:tag name="KSO_WM_CHIP_GROUPID" val="5f71a4e3747e3ea6e293b256"/>
  <p:tag name="KSO_WM_SLIDE_BK_DARK_LIGHT" val="2"/>
  <p:tag name="KSO_WM_SLIDE_BACKGROUND_TYPE" val="general"/>
  <p:tag name="KSO_WM_SLIDE_SUPPORT_FEATURE_TYPE" val="3"/>
  <p:tag name="KSO_WM_TEMPLATE_ASSEMBLE_XID" val="60656f654054ed1e2fb80946"/>
  <p:tag name="KSO_WM_TEMPLATE_ASSEMBLE_GROUPID" val="60656f654054ed1e2fb80946"/>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53.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354.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355.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35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6_1*a*1"/>
  <p:tag name="KSO_WM_TEMPLATE_CATEGORY" val="diagram"/>
  <p:tag name="KSO_WM_TEMPLATE_INDEX" val="20203666"/>
  <p:tag name="KSO_WM_UNIT_LAYERLEVEL" val="1"/>
  <p:tag name="KSO_WM_TAG_VERSION" val="1.0"/>
  <p:tag name="KSO_WM_BEAUTIFY_FLAG" val="#wm#"/>
  <p:tag name="KSO_WM_UNIT_PRESET_TEXT" val="单击此处添加大标题内容"/>
  <p:tag name="KSO_WM_UNIT_TEXT_FILL_FORE_SCHEMECOLOR_INDEX_BRIGHTNESS" val="0.25"/>
  <p:tag name="KSO_WM_UNIT_TEXT_FILL_FORE_SCHEMECOLOR_INDEX" val="13"/>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6_1*i*1"/>
  <p:tag name="KSO_WM_TEMPLATE_CATEGORY" val="diagram"/>
  <p:tag name="KSO_WM_TEMPLATE_INDEX" val="20203666"/>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6_1*i*2"/>
  <p:tag name="KSO_WM_TEMPLATE_CATEGORY" val="diagram"/>
  <p:tag name="KSO_WM_TEMPLATE_INDEX" val="2020366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6_1*i*3"/>
  <p:tag name="KSO_WM_TEMPLATE_CATEGORY" val="diagram"/>
  <p:tag name="KSO_WM_TEMPLATE_INDEX" val="20203666"/>
  <p:tag name="KSO_WM_UNIT_LAYERLEVEL" val="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66_1*i*4"/>
  <p:tag name="KSO_WM_TEMPLATE_CATEGORY" val="diagram"/>
  <p:tag name="KSO_WM_TEMPLATE_INDEX" val="2020366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6_1*f*1"/>
  <p:tag name="KSO_WM_TEMPLATE_CATEGORY" val="diagram"/>
  <p:tag name="KSO_WM_TEMPLATE_INDEX" val="20203666"/>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_BRIGHTNESS" val="0.25"/>
  <p:tag name="KSO_WM_UNIT_TEXT_FILL_FORE_SCHEMECOLOR_INDEX" val="13"/>
  <p:tag name="KSO_WM_UNIT_TEXT_FILL_TYPE" val="1"/>
</p:tagLst>
</file>

<file path=ppt/tags/tag362.xml><?xml version="1.0" encoding="utf-8"?>
<p:tagLst xmlns:p="http://schemas.openxmlformats.org/presentationml/2006/main">
  <p:tag name="KSO_WM_SLIDE_ID" val="diagram20203666_1"/>
  <p:tag name="KSO_WM_TEMPLATE_SUBCATEGORY" val="0"/>
  <p:tag name="KSO_WM_TEMPLATE_MASTER_TYPE" val="0"/>
  <p:tag name="KSO_WM_TEMPLATE_COLOR_TYPE" val="1"/>
  <p:tag name="KSO_WM_SLIDE_TYPE" val="text"/>
  <p:tag name="KSO_WM_SLIDE_SUBTYPE" val="diag"/>
  <p:tag name="KSO_WM_SLIDE_ITEM_CNT" val="0"/>
  <p:tag name="KSO_WM_SLIDE_INDEX" val="1"/>
  <p:tag name="KSO_WM_SLIDE_SIZE" val="960*512"/>
  <p:tag name="KSO_WM_SLIDE_POSITION" val="0*28"/>
  <p:tag name="KSO_WM_TAG_VERSION" val="1.0"/>
  <p:tag name="KSO_WM_BEAUTIFY_FLAG" val="#wm#"/>
  <p:tag name="KSO_WM_TEMPLATE_CATEGORY" val="diagram"/>
  <p:tag name="KSO_WM_TEMPLATE_INDEX" val="20203666"/>
  <p:tag name="KSO_WM_SLIDE_LAYOUT" val="a_f"/>
  <p:tag name="KSO_WM_SLIDE_LAYOUT_CNT" val="1_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1_1*i*2"/>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1_1*a*1"/>
  <p:tag name="KSO_WM_TEMPLATE_CATEGORY" val="diagram"/>
  <p:tag name="KSO_WM_TEMPLATE_INDEX" val="20203671"/>
  <p:tag name="KSO_WM_UNIT_LAYERLEVEL" val="1"/>
  <p:tag name="KSO_WM_TAG_VERSION" val="1.0"/>
  <p:tag name="KSO_WM_BEAUTIFY_FLAG" val="#wm#"/>
  <p:tag name="KSO_WM_UNIT_PRESET_TEXT" val="单击此处添加标题"/>
  <p:tag name="KSO_WM_UNIT_ISNUMDGMTITLE" val="0"/>
  <p:tag name="KSO_WM_UNIT_TEXT_FILL_FORE_SCHEMECOLOR_INDEX_BRIGHTNESS" val="0"/>
  <p:tag name="KSO_WM_UNIT_TEXT_FILL_FORE_SCHEMECOLOR_INDEX" val="14"/>
  <p:tag name="KSO_WM_UNIT_TEXT_FILL_TYPE" val="1"/>
</p:tagLst>
</file>

<file path=ppt/tags/tag36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1_1*f*1"/>
  <p:tag name="KSO_WM_TEMPLATE_CATEGORY" val="diagram"/>
  <p:tag name="KSO_WM_TEMPLATE_INDEX" val="20203671"/>
  <p:tag name="KSO_WM_UNIT_LAYERLEVEL" val="1"/>
  <p:tag name="KSO_WM_TAG_VERSION" val="1.0"/>
  <p:tag name="KSO_WM_BEAUTIFY_FLAG" val="#wm#"/>
  <p:tag name="KSO_WM_UNIT_PRESET_TEXT" val="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
  <p:tag name="KSO_WM_UNIT_SUBTYPE" val="a"/>
  <p:tag name="KSO_WM_UNIT_TEXT_FILL_FORE_SCHEMECOLOR_INDEX_BRIGHTNESS" val="0.15"/>
  <p:tag name="KSO_WM_UNIT_TEXT_FILL_FORE_SCHEMECOLOR_INDEX" val="13"/>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1_1*i*3"/>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1_1*i*4"/>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SLIDE_ID" val="diagram2020367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5*464"/>
  <p:tag name="KSO_WM_SLIDE_POSITION" val="32*36"/>
  <p:tag name="KSO_WM_TAG_VERSION" val="1.0"/>
  <p:tag name="KSO_WM_BEAUTIFY_FLAG" val="#wm#"/>
  <p:tag name="KSO_WM_TEMPLATE_CATEGORY" val="diagram"/>
  <p:tag name="KSO_WM_TEMPLATE_INDEX" val="20203671"/>
  <p:tag name="KSO_WM_SLIDE_LAYOUT" val="a_f"/>
  <p:tag name="KSO_WM_SLIDE_LAYOUT_CNT" val="1_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cb"/>
  <p:tag name="KSO_WM_TEMPLATE_ASSEMBLE_GROUPID" val="60656e7d4054ed1e2fb7f9cb"/>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381.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399999999999999},&quot;minSize&quot;:{&quot;size1&quot;:20},&quot;normalSize&quot;:{&quot;size1&quot;:22.399999999999999},&quot;subLayout&quot;:[{&quot;id&quot;:&quot;2021-04-01T15:01:46&quot;,&quot;margin&quot;:{&quot;bottom&quot;:0.026000002399086952,&quot;left&quot;:1.6929999589920044,&quot;right&quot;:8.0430002212524414,&quot;top&quot;:1.6929999589920044},&quot;type&quot;:0},{&quot;id&quot;:&quot;2021-04-01T15:01:47&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382.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8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84.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8_1*i*2"/>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8_1*i*3"/>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95.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7198_1*a*1"/>
  <p:tag name="KSO_WM_TEMPLATE_CATEGORY" val="diagram"/>
  <p:tag name="KSO_WM_TEMPLATE_INDEX" val="2021719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8df7668c464b829c386c4e5fe049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6a98217a104b10b726d7d37e1744cf"/>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9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97.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398.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99.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SLIDE_ID" val="diagram202171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03.949*192.7"/>
  <p:tag name="KSO_WM_SLIDE_POSITION" val="84*239.3"/>
  <p:tag name="KSO_WM_TAG_VERSION" val="1.0"/>
  <p:tag name="KSO_WM_BEAUTIFY_FLAG" val="#wm#"/>
  <p:tag name="KSO_WM_TEMPLATE_CATEGORY" val="diagram"/>
  <p:tag name="KSO_WM_TEMPLATE_INDEX" val="20217198"/>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0.000000000000004},&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25.110719214545355},&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29.416737733063883},&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34054ed1e2fb81563"/>
  <p:tag name="KSO_WM_TEMPLATE_ASSEMBLE_GROUPID" val="606570734054ed1e2fb81563"/>
</p:tagLst>
</file>

<file path=ppt/tags/tag401.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40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9"/>
  <p:tag name="KSO_WM_UNIT_TEXT_FILL_FORE_SCHEMECOLOR_INDEX" val="16"/>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0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413.xml><?xml version="1.0" encoding="utf-8"?>
<p:tagLst xmlns:p="http://schemas.openxmlformats.org/presentationml/2006/main">
  <p:tag name="KSO_WM_UNIT_TEXT_PART_ID_V2" val="a-3-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 name="KSO_WM_UNIT_PRESET_TEXT" val="单击此处可添加大标题内容"/>
  <p:tag name="KSO_WM_UNIT_TEXT_FILL_FORE_SCHEMECOLOR_INDEX_BRIGHTNESS" val="0.15"/>
  <p:tag name="KSO_WM_UNIT_TEXT_FILL_FORE_SCHEMECOLOR_INDEX" val="13"/>
  <p:tag name="KSO_WM_UNIT_TEXT_FILL_TYPE" val="1"/>
</p:tagLst>
</file>

<file path=ppt/tags/tag414.xml><?xml version="1.0" encoding="utf-8"?>
<p:tagLst xmlns:p="http://schemas.openxmlformats.org/presentationml/2006/main">
  <p:tag name="KSO_WM_SLIDE_ID" val="diagram202025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540"/>
  <p:tag name="KSO_WM_SLIDE_POSITION" val="0*0"/>
  <p:tag name="KSO_WM_TAG_VERSION" val="1.0"/>
  <p:tag name="KSO_WM_BEAUTIFY_FLAG" val="#wm#"/>
  <p:tag name="KSO_WM_TEMPLATE_CATEGORY" val="diagram"/>
  <p:tag name="KSO_WM_TEMPLATE_INDEX" val="20202567"/>
  <p:tag name="KSO_WM_SLIDE_LAYOUT" val="a_f"/>
  <p:tag name="KSO_WM_SLIDE_LAYOUT_CNT" val="1_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417.xml><?xml version="1.0" encoding="utf-8"?>
<p:tagLst xmlns:p="http://schemas.openxmlformats.org/presentationml/2006/main">
  <p:tag name="KSO_WM_UNIT_TEXT_PART_ID_V2" val="a-3-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 name="KSO_WM_UNIT_PRESET_TEXT" val="单击此处可添加大标题内容"/>
  <p:tag name="KSO_WM_UNIT_TEXT_FILL_FORE_SCHEMECOLOR_INDEX_BRIGHTNESS" val="0.15"/>
  <p:tag name="KSO_WM_UNIT_TEXT_FILL_FORE_SCHEMECOLOR_INDEX" val="13"/>
  <p:tag name="KSO_WM_UNIT_TEXT_FILL_TYPE" val="1"/>
</p:tagLst>
</file>

<file path=ppt/tags/tag418.xml><?xml version="1.0" encoding="utf-8"?>
<p:tagLst xmlns:p="http://schemas.openxmlformats.org/presentationml/2006/main">
  <p:tag name="KSO_WM_SLIDE_ID" val="diagram202025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540"/>
  <p:tag name="KSO_WM_SLIDE_POSITION" val="0*0"/>
  <p:tag name="KSO_WM_TAG_VERSION" val="1.0"/>
  <p:tag name="KSO_WM_BEAUTIFY_FLAG" val="#wm#"/>
  <p:tag name="KSO_WM_TEMPLATE_CATEGORY" val="diagram"/>
  <p:tag name="KSO_WM_TEMPLATE_INDEX" val="20202567"/>
  <p:tag name="KSO_WM_SLIDE_LAYOUT" val="a_f"/>
  <p:tag name="KSO_WM_SLIDE_LAYOUT_CNT" val="1_2"/>
</p:tagLst>
</file>

<file path=ppt/tags/tag41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21.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34.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BLOCK" val="0"/>
  <p:tag name="KSO_WM_UNIT_DEC_AREA_ID" val="25136182e3114f46b6c3ca0cac3854a7"/>
  <p:tag name="KSO_WM_UNIT_SM_LIMIT_TYPE" val="2"/>
  <p:tag name="KSO_WM_CHIP_GROUPID" val="5fd07de04d383dce34166708"/>
  <p:tag name="KSO_WM_CHIP_XID" val="5fd07de04d383dce34166709"/>
  <p:tag name="KSO_WM_TEMPLATE_ASSEMBLE_XID" val="606570804054ed1e2fb8168e"/>
  <p:tag name="KSO_WM_TEMPLATE_ASSEMBLE_GROUPID" val="606570804054ed1e2fb8168e"/>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415_1*i*1"/>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FILL_FORE_SCHEMECOLOR_INDEX_BRIGHTNESS" val="0"/>
  <p:tag name="KSO_WM_UNIT_FILL_FORE_SCHEMECOLOR_INDEX" val="5"/>
  <p:tag name="KSO_WM_UNIT_FILL_TYPE" val="1"/>
  <p:tag name="KSO_WM_UNIT_VALUE" val="224"/>
  <p:tag name="KSO_WM_TEMPLATE_ASSEMBLE_XID" val="606570804054ed1e2fb8168e"/>
  <p:tag name="KSO_WM_TEMPLATE_ASSEMBLE_GROUPID" val="606570804054ed1e2fb8168e"/>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415_1*i*2"/>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15"/>
  <p:tag name="KSO_WM_UNIT_FILL_FORE_SCHEMECOLOR_INDEX" val="14"/>
  <p:tag name="KSO_WM_UNIT_FILL_TYPE" val="1"/>
  <p:tag name="KSO_WM_UNIT_VALUE" val="375"/>
  <p:tag name="KSO_WM_TEMPLATE_ASSEMBLE_XID" val="606570804054ed1e2fb8168e"/>
  <p:tag name="KSO_WM_TEMPLATE_ASSEMBLE_GROUPID" val="606570804054ed1e2fb8168e"/>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415_1*i*3"/>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
  <p:tag name="KSO_WM_UNIT_FILL_FORE_SCHEMECOLOR_INDEX" val="14"/>
  <p:tag name="KSO_WM_UNIT_FILL_TYPE" val="1"/>
  <p:tag name="KSO_WM_UNIT_VALUE" val="1025"/>
  <p:tag name="KSO_WM_TEMPLATE_ASSEMBLE_XID" val="606570804054ed1e2fb8168e"/>
  <p:tag name="KSO_WM_TEMPLATE_ASSEMBLE_GROUPID" val="606570804054ed1e2fb8168e"/>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415_1*i*4"/>
  <p:tag name="KSO_WM_TEMPLATE_CATEGORY" val="diagram"/>
  <p:tag name="KSO_WM_TEMPLATE_INDEX" val="20217415"/>
  <p:tag name="KSO_WM_UNIT_LAYERLEVEL" val="1"/>
  <p:tag name="KSO_WM_TAG_VERSION" val="1.0"/>
  <p:tag name="KSO_WM_BEAUTIFY_FLAG" val="#wm#"/>
  <p:tag name="KSO_WM_UNIT_BLOCK" val="0"/>
  <p:tag name="KSO_WM_UNIT_SM_LIMIT_TYP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CHIP_GROUPID" val="5fd07de04d383dce34166708"/>
  <p:tag name="KSO_WM_CHIP_XID" val="5fd07de04d383dce34166709"/>
  <p:tag name="KSO_WM_UNIT_LINE_FORE_SCHEMECOLOR_INDEX_BRIGHTNESS" val="0"/>
  <p:tag name="KSO_WM_UNIT_LINE_FORE_SCHEMECOLOR_INDEX" val="5"/>
  <p:tag name="KSO_WM_UNIT_LINE_FILL_TYPE" val="2"/>
  <p:tag name="KSO_WM_TEMPLATE_ASSEMBLE_XID" val="606570804054ed1e2fb8168e"/>
  <p:tag name="KSO_WM_TEMPLATE_ASSEMBLE_GROUPID" val="606570804054ed1e2fb8168e"/>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415_1*i*5"/>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415_1*i*6"/>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4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415_1*f*1"/>
  <p:tag name="KSO_WM_TEMPLATE_CATEGORY" val="diagram"/>
  <p:tag name="KSO_WM_TEMPLATE_INDEX" val="20217415"/>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7f987923fa2419986fae3f909b0cae1"/>
  <p:tag name="KSO_WM_UNIT_SUPPORT_BIG_FONT" val="1"/>
  <p:tag name="KSO_WM_UNIT_TEXT_FILL_FORE_SCHEMECOLOR_INDEX_BRIGHTNESS" val="0.25"/>
  <p:tag name="KSO_WM_UNIT_TEXT_FILL_FORE_SCHEMECOLOR_INDEX" val="13"/>
  <p:tag name="KSO_WM_UNIT_TEXT_FILL_TYPE" val="1"/>
  <p:tag name="KSO_WM_TEMPLATE_ASSEMBLE_XID" val="606570804054ed1e2fb8168e"/>
  <p:tag name="KSO_WM_TEMPLATE_ASSEMBLE_GROUPID" val="606570804054ed1e2fb8168e"/>
</p:tagLst>
</file>

<file path=ppt/tags/tag467.xml><?xml version="1.0" encoding="utf-8"?>
<p:tagLst xmlns:p="http://schemas.openxmlformats.org/presentationml/2006/main">
  <p:tag name="KSO_WM_SLIDE_ID" val="diagram202174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7415"/>
  <p:tag name="KSO_WM_SLIDE_LAYOUT" val="f"/>
  <p:tag name="KSO_WM_SLIDE_LAYOUT_CNT" val="1"/>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DECFILLPROP" val="[]"/>
  <p:tag name="KSO_WM_SLIDE_CAN_ADD_NAVIGATION" val="1"/>
  <p:tag name="KSO_WM_SLIDE_BACKGROUND" val="[&quot;general&quot;]"/>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799999999999997},&quot;minSize&quot;:{&quot;size1&quot;:63.799999999999997},&quot;normalSize&quot;:{&quot;size1&quot;:63.799999999999997},&quot;subLayout&quot;:[{&quot;id&quot;:&quot;2021-04-01T16:20:58&quot;,&quot;margin&quot;:{&quot;bottom&quot;:4.2329998016357422,&quot;left&quot;:3.809999942779541,&quot;right&quot;:0.026000002399086952,&quot;top&quot;:4.2329998016357422},&quot;type&quot;:0},{&quot;id&quot;:&quot;2021-04-01T16:20:58&quot;,&quot;type&quot;:0}],&quot;type&quot;:0}"/>
  <p:tag name="KSO_WM_CHIP_GROUPID" val="5fd07de04d383dce34166708"/>
  <p:tag name="KSO_WM_SLIDE_BK_DARK_LIGHT" val="2"/>
  <p:tag name="KSO_WM_SLIDE_BACKGROUND_TYPE" val="general"/>
  <p:tag name="KSO_WM_SLIDE_SUPPORT_FEATURE_TYPE" val="0"/>
  <p:tag name="KSO_WM_TEMPLATE_ASSEMBLE_XID" val="606570804054ed1e2fb8168e"/>
  <p:tag name="KSO_WM_TEMPLATE_ASSEMBLE_GROUPID" val="606570804054ed1e2fb8168e"/>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BLOCK" val="0"/>
  <p:tag name="KSO_WM_UNIT_DEC_AREA_ID" val="25136182e3114f46b6c3ca0cac3854a7"/>
  <p:tag name="KSO_WM_UNIT_SM_LIMIT_TYPE" val="2"/>
  <p:tag name="KSO_WM_CHIP_GROUPID" val="5fd07de04d383dce34166708"/>
  <p:tag name="KSO_WM_CHIP_XID" val="5fd07de04d383dce34166709"/>
  <p:tag name="KSO_WM_TEMPLATE_ASSEMBLE_XID" val="606570804054ed1e2fb8168e"/>
  <p:tag name="KSO_WM_TEMPLATE_ASSEMBLE_GROUPID" val="606570804054ed1e2fb8168e"/>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415_1*i*1"/>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FILL_FORE_SCHEMECOLOR_INDEX_BRIGHTNESS" val="0"/>
  <p:tag name="KSO_WM_UNIT_FILL_FORE_SCHEMECOLOR_INDEX" val="5"/>
  <p:tag name="KSO_WM_UNIT_FILL_TYPE" val="1"/>
  <p:tag name="KSO_WM_UNIT_VALUE" val="224"/>
  <p:tag name="KSO_WM_TEMPLATE_ASSEMBLE_XID" val="606570804054ed1e2fb8168e"/>
  <p:tag name="KSO_WM_TEMPLATE_ASSEMBLE_GROUPID" val="606570804054ed1e2fb8168e"/>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415_1*i*2"/>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15"/>
  <p:tag name="KSO_WM_UNIT_FILL_FORE_SCHEMECOLOR_INDEX" val="14"/>
  <p:tag name="KSO_WM_UNIT_FILL_TYPE" val="1"/>
  <p:tag name="KSO_WM_UNIT_VALUE" val="375"/>
  <p:tag name="KSO_WM_TEMPLATE_ASSEMBLE_XID" val="606570804054ed1e2fb8168e"/>
  <p:tag name="KSO_WM_TEMPLATE_ASSEMBLE_GROUPID" val="606570804054ed1e2fb8168e"/>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415_1*i*3"/>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
  <p:tag name="KSO_WM_UNIT_FILL_FORE_SCHEMECOLOR_INDEX" val="14"/>
  <p:tag name="KSO_WM_UNIT_FILL_TYPE" val="1"/>
  <p:tag name="KSO_WM_UNIT_VALUE" val="1025"/>
  <p:tag name="KSO_WM_TEMPLATE_ASSEMBLE_XID" val="606570804054ed1e2fb8168e"/>
  <p:tag name="KSO_WM_TEMPLATE_ASSEMBLE_GROUPID" val="606570804054ed1e2fb8168e"/>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415_1*i*4"/>
  <p:tag name="KSO_WM_TEMPLATE_CATEGORY" val="diagram"/>
  <p:tag name="KSO_WM_TEMPLATE_INDEX" val="20217415"/>
  <p:tag name="KSO_WM_UNIT_LAYERLEVEL" val="1"/>
  <p:tag name="KSO_WM_TAG_VERSION" val="1.0"/>
  <p:tag name="KSO_WM_BEAUTIFY_FLAG" val="#wm#"/>
  <p:tag name="KSO_WM_UNIT_BLOCK" val="0"/>
  <p:tag name="KSO_WM_UNIT_SM_LIMIT_TYP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CHIP_GROUPID" val="5fd07de04d383dce34166708"/>
  <p:tag name="KSO_WM_CHIP_XID" val="5fd07de04d383dce34166709"/>
  <p:tag name="KSO_WM_UNIT_LINE_FORE_SCHEMECOLOR_INDEX_BRIGHTNESS" val="0"/>
  <p:tag name="KSO_WM_UNIT_LINE_FORE_SCHEMECOLOR_INDEX" val="5"/>
  <p:tag name="KSO_WM_UNIT_LINE_FILL_TYPE" val="2"/>
  <p:tag name="KSO_WM_TEMPLATE_ASSEMBLE_XID" val="606570804054ed1e2fb8168e"/>
  <p:tag name="KSO_WM_TEMPLATE_ASSEMBLE_GROUPID" val="606570804054ed1e2fb8168e"/>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415_1*i*5"/>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415_1*i*6"/>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4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415_1*f*1"/>
  <p:tag name="KSO_WM_TEMPLATE_CATEGORY" val="diagram"/>
  <p:tag name="KSO_WM_TEMPLATE_INDEX" val="20217415"/>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7f987923fa2419986fae3f909b0cae1"/>
  <p:tag name="KSO_WM_UNIT_SUPPORT_BIG_FONT" val="1"/>
  <p:tag name="KSO_WM_UNIT_TEXT_FILL_FORE_SCHEMECOLOR_INDEX_BRIGHTNESS" val="0.25"/>
  <p:tag name="KSO_WM_UNIT_TEXT_FILL_FORE_SCHEMECOLOR_INDEX" val="13"/>
  <p:tag name="KSO_WM_UNIT_TEXT_FILL_TYPE" val="1"/>
  <p:tag name="KSO_WM_TEMPLATE_ASSEMBLE_XID" val="606570804054ed1e2fb8168e"/>
  <p:tag name="KSO_WM_TEMPLATE_ASSEMBLE_GROUPID" val="606570804054ed1e2fb8168e"/>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SLIDE_ID" val="diagram202174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7415"/>
  <p:tag name="KSO_WM_SLIDE_LAYOUT" val="f"/>
  <p:tag name="KSO_WM_SLIDE_LAYOUT_CNT" val="1"/>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DECFILLPROP" val="[]"/>
  <p:tag name="KSO_WM_SLIDE_CAN_ADD_NAVIGATION" val="1"/>
  <p:tag name="KSO_WM_SLIDE_BACKGROUND" val="[&quot;general&quot;]"/>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799999999999997},&quot;minSize&quot;:{&quot;size1&quot;:63.799999999999997},&quot;normalSize&quot;:{&quot;size1&quot;:63.799999999999997},&quot;subLayout&quot;:[{&quot;id&quot;:&quot;2021-04-01T16:20:58&quot;,&quot;margin&quot;:{&quot;bottom&quot;:4.2329998016357422,&quot;left&quot;:3.809999942779541,&quot;right&quot;:0.026000002399086952,&quot;top&quot;:4.2329998016357422},&quot;type&quot;:0},{&quot;id&quot;:&quot;2021-04-01T16:20:58&quot;,&quot;type&quot;:0}],&quot;type&quot;:0}"/>
  <p:tag name="KSO_WM_CHIP_GROUPID" val="5fd07de04d383dce34166708"/>
  <p:tag name="KSO_WM_SLIDE_BK_DARK_LIGHT" val="2"/>
  <p:tag name="KSO_WM_SLIDE_BACKGROUND_TYPE" val="general"/>
  <p:tag name="KSO_WM_SLIDE_SUPPORT_FEATURE_TYPE" val="0"/>
  <p:tag name="KSO_WM_TEMPLATE_ASSEMBLE_XID" val="606570804054ed1e2fb8168e"/>
  <p:tag name="KSO_WM_TEMPLATE_ASSEMBLE_GROUPID" val="606570804054ed1e2fb8168e"/>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BLOCK" val="0"/>
  <p:tag name="KSO_WM_UNIT_DEC_AREA_ID" val="25136182e3114f46b6c3ca0cac3854a7"/>
  <p:tag name="KSO_WM_UNIT_SM_LIMIT_TYPE" val="2"/>
  <p:tag name="KSO_WM_CHIP_GROUPID" val="5fd07de04d383dce34166708"/>
  <p:tag name="KSO_WM_CHIP_XID" val="5fd07de04d383dce34166709"/>
  <p:tag name="KSO_WM_TEMPLATE_ASSEMBLE_XID" val="606570804054ed1e2fb8168e"/>
  <p:tag name="KSO_WM_TEMPLATE_ASSEMBLE_GROUPID" val="606570804054ed1e2fb8168e"/>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415_1*i*1"/>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FILL_FORE_SCHEMECOLOR_INDEX_BRIGHTNESS" val="0"/>
  <p:tag name="KSO_WM_UNIT_FILL_FORE_SCHEMECOLOR_INDEX" val="5"/>
  <p:tag name="KSO_WM_UNIT_FILL_TYPE" val="1"/>
  <p:tag name="KSO_WM_UNIT_VALUE" val="224"/>
  <p:tag name="KSO_WM_TEMPLATE_ASSEMBLE_XID" val="606570804054ed1e2fb8168e"/>
  <p:tag name="KSO_WM_TEMPLATE_ASSEMBLE_GROUPID" val="606570804054ed1e2fb8168e"/>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415_1*i*2"/>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15"/>
  <p:tag name="KSO_WM_UNIT_FILL_FORE_SCHEMECOLOR_INDEX" val="14"/>
  <p:tag name="KSO_WM_UNIT_FILL_TYPE" val="1"/>
  <p:tag name="KSO_WM_UNIT_VALUE" val="375"/>
  <p:tag name="KSO_WM_TEMPLATE_ASSEMBLE_XID" val="606570804054ed1e2fb8168e"/>
  <p:tag name="KSO_WM_TEMPLATE_ASSEMBLE_GROUPID" val="606570804054ed1e2fb8168e"/>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415_1*i*3"/>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
  <p:tag name="KSO_WM_UNIT_FILL_FORE_SCHEMECOLOR_INDEX" val="14"/>
  <p:tag name="KSO_WM_UNIT_FILL_TYPE" val="1"/>
  <p:tag name="KSO_WM_UNIT_VALUE" val="1025"/>
  <p:tag name="KSO_WM_TEMPLATE_ASSEMBLE_XID" val="606570804054ed1e2fb8168e"/>
  <p:tag name="KSO_WM_TEMPLATE_ASSEMBLE_GROUPID" val="606570804054ed1e2fb8168e"/>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415_1*i*4"/>
  <p:tag name="KSO_WM_TEMPLATE_CATEGORY" val="diagram"/>
  <p:tag name="KSO_WM_TEMPLATE_INDEX" val="20217415"/>
  <p:tag name="KSO_WM_UNIT_LAYERLEVEL" val="1"/>
  <p:tag name="KSO_WM_TAG_VERSION" val="1.0"/>
  <p:tag name="KSO_WM_BEAUTIFY_FLAG" val="#wm#"/>
  <p:tag name="KSO_WM_UNIT_BLOCK" val="0"/>
  <p:tag name="KSO_WM_UNIT_SM_LIMIT_TYP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CHIP_GROUPID" val="5fd07de04d383dce34166708"/>
  <p:tag name="KSO_WM_CHIP_XID" val="5fd07de04d383dce34166709"/>
  <p:tag name="KSO_WM_UNIT_LINE_FORE_SCHEMECOLOR_INDEX_BRIGHTNESS" val="0"/>
  <p:tag name="KSO_WM_UNIT_LINE_FORE_SCHEMECOLOR_INDEX" val="5"/>
  <p:tag name="KSO_WM_UNIT_LINE_FILL_TYPE" val="2"/>
  <p:tag name="KSO_WM_TEMPLATE_ASSEMBLE_XID" val="606570804054ed1e2fb8168e"/>
  <p:tag name="KSO_WM_TEMPLATE_ASSEMBLE_GROUPID" val="606570804054ed1e2fb8168e"/>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415_1*i*5"/>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415_1*i*6"/>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5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415_1*f*1"/>
  <p:tag name="KSO_WM_TEMPLATE_CATEGORY" val="diagram"/>
  <p:tag name="KSO_WM_TEMPLATE_INDEX" val="20217415"/>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7f987923fa2419986fae3f909b0cae1"/>
  <p:tag name="KSO_WM_UNIT_SUPPORT_BIG_FONT" val="1"/>
  <p:tag name="KSO_WM_UNIT_TEXT_FILL_FORE_SCHEMECOLOR_INDEX_BRIGHTNESS" val="0.25"/>
  <p:tag name="KSO_WM_UNIT_TEXT_FILL_FORE_SCHEMECOLOR_INDEX" val="13"/>
  <p:tag name="KSO_WM_UNIT_TEXT_FILL_TYPE" val="1"/>
  <p:tag name="KSO_WM_TEMPLATE_ASSEMBLE_XID" val="606570804054ed1e2fb8168e"/>
  <p:tag name="KSO_WM_TEMPLATE_ASSEMBLE_GROUPID" val="606570804054ed1e2fb8168e"/>
</p:tagLst>
</file>

<file path=ppt/tags/tag533.xml><?xml version="1.0" encoding="utf-8"?>
<p:tagLst xmlns:p="http://schemas.openxmlformats.org/presentationml/2006/main">
  <p:tag name="KSO_WM_SLIDE_ID" val="diagram202174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7415"/>
  <p:tag name="KSO_WM_SLIDE_LAYOUT" val="f"/>
  <p:tag name="KSO_WM_SLIDE_LAYOUT_CNT" val="1"/>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DECFILLPROP" val="[]"/>
  <p:tag name="KSO_WM_SLIDE_CAN_ADD_NAVIGATION" val="1"/>
  <p:tag name="KSO_WM_SLIDE_BACKGROUND" val="[&quot;general&quot;]"/>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799999999999997},&quot;minSize&quot;:{&quot;size1&quot;:63.799999999999997},&quot;normalSize&quot;:{&quot;size1&quot;:63.799999999999997},&quot;subLayout&quot;:[{&quot;id&quot;:&quot;2021-04-01T16:20:58&quot;,&quot;margin&quot;:{&quot;bottom&quot;:4.2329998016357422,&quot;left&quot;:3.809999942779541,&quot;right&quot;:0.026000002399086952,&quot;top&quot;:4.2329998016357422},&quot;type&quot;:0},{&quot;id&quot;:&quot;2021-04-01T16:20:58&quot;,&quot;type&quot;:0}],&quot;type&quot;:0}"/>
  <p:tag name="KSO_WM_CHIP_GROUPID" val="5fd07de04d383dce34166708"/>
  <p:tag name="KSO_WM_SLIDE_BK_DARK_LIGHT" val="2"/>
  <p:tag name="KSO_WM_SLIDE_BACKGROUND_TYPE" val="general"/>
  <p:tag name="KSO_WM_SLIDE_SUPPORT_FEATURE_TYPE" val="0"/>
  <p:tag name="KSO_WM_TEMPLATE_ASSEMBLE_XID" val="606570804054ed1e2fb8168e"/>
  <p:tag name="KSO_WM_TEMPLATE_ASSEMBLE_GROUPID" val="606570804054ed1e2fb8168e"/>
</p:tagLst>
</file>

<file path=ppt/tags/tag534.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53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3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08_1*i*1"/>
  <p:tag name="KSO_WM_TEMPLATE_CATEGORY" val="diagram"/>
  <p:tag name="KSO_WM_TEMPLATE_INDEX" val="20211908"/>
  <p:tag name="KSO_WM_UNIT_LAYERLEVEL" val="1"/>
  <p:tag name="KSO_WM_TAG_VERSION" val="1.0"/>
  <p:tag name="KSO_WM_BEAUTIFY_FLAG" val="#wm#"/>
  <p:tag name="KSO_WM_UNIT_ADJUSTLAYOUT_ID" val="25"/>
  <p:tag name="KSO_WM_UNIT_COLOR_SCHEME_SHAPE_ID" val="25"/>
  <p:tag name="KSO_WM_UNIT_COLOR_SCHEME_PARENT_PAGE" val="0_1"/>
  <p:tag name="KSO_WM_UNIT_FOIL_COLOR" val="1"/>
  <p:tag name="KSO_WM_UNIT_BLOCK" val="0"/>
  <p:tag name="KSO_WM_UNIT_SM_LIMIT_TYPE" val="2"/>
  <p:tag name="KSO_WM_UNIT_DEC_AREA_ID" val="dc4ab721f7e44c728458d3a6fc27f4a5"/>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0}"/>
  <p:tag name="KSO_WM_CHIP_GROUPID" val="5eedbea4fa6683b8872baaba"/>
  <p:tag name="KSO_WM_CHIP_XID" val="5eedbea4fa6683b8872baabb"/>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4"/>
  <p:tag name="KSO_WM_UNIT_TEXT_FILL_TYPE" val="1"/>
  <p:tag name="KSO_WM_UNIT_VALUE" val="589"/>
  <p:tag name="KSO_WM_TEMPLATE_ASSEMBLE_XID" val="60656f0f4054ed1e2fb802be"/>
  <p:tag name="KSO_WM_TEMPLATE_ASSEMBLE_GROUPID" val="60656f0f4054ed1e2fb802be"/>
</p:tagLst>
</file>

<file path=ppt/tags/tag548.xml><?xml version="1.0" encoding="utf-8"?>
<p:tagLst xmlns:p="http://schemas.openxmlformats.org/presentationml/2006/main">
  <p:tag name="KSO_WM_UNIT_VALUE" val="1269*1269"/>
  <p:tag name="KSO_WM_UNIT_HIGHLIGHT" val="0"/>
  <p:tag name="KSO_WM_UNIT_COMPATIBLE" val="1"/>
  <p:tag name="KSO_WM_UNIT_DIAGRAM_ISNUMVISUAL" val="0"/>
  <p:tag name="KSO_WM_UNIT_DIAGRAM_ISREFERUNIT" val="0"/>
  <p:tag name="KSO_WM_UNIT_TYPE" val="d"/>
  <p:tag name="KSO_WM_UNIT_INDEX" val="1"/>
  <p:tag name="KSO_WM_UNIT_ID" val="diagram20211908_1*d*1"/>
  <p:tag name="KSO_WM_TEMPLATE_CATEGORY" val="diagram"/>
  <p:tag name="KSO_WM_TEMPLATE_INDEX" val="20211908"/>
  <p:tag name="KSO_WM_UNIT_LAYERLEVEL" val="1"/>
  <p:tag name="KSO_WM_TAG_VERSION" val="1.0"/>
  <p:tag name="KSO_WM_BEAUTIFY_FLAG" val="#wm#"/>
  <p:tag name="KSO_WM_CHIP_GROUPID" val="5e7310da9a230a26b9e88a19"/>
  <p:tag name="KSO_WM_CHIP_XID" val="5e7310da9a230a26b9e88a1a"/>
  <p:tag name="KSO_WM_UNIT_DEC_AREA_ID" val="100b2ce681194012a34a97677493ab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2028e75a9ea4f4cacb8092ea8cfe713"/>
  <p:tag name="KSO_WM_UNIT_PLACING_PICTURE" val="02028e75a9ea4f4cacb8092ea8cfe713"/>
  <p:tag name="KSO_WM_TEMPLATE_ASSEMBLE_XID" val="60656f0f4054ed1e2fb802be"/>
  <p:tag name="KSO_WM_TEMPLATE_ASSEMBLE_GROUPID" val="60656f0f4054ed1e2fb802be"/>
</p:tagLst>
</file>

<file path=ppt/tags/tag549.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08_1*f*1"/>
  <p:tag name="KSO_WM_TEMPLATE_CATEGORY" val="diagram"/>
  <p:tag name="KSO_WM_TEMPLATE_INDEX" val="20211908"/>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1e8b9139ec6a48a9bf8cca34b975ce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46b48368e68408abe9cf6fea1658535"/>
  <p:tag name="KSO_WM_UNIT_SUPPORT_BIG_FONT" val="1"/>
  <p:tag name="KSO_WM_UNIT_TEXT_FILL_FORE_SCHEMECOLOR_INDEX_BRIGHTNESS" val="0.25"/>
  <p:tag name="KSO_WM_UNIT_TEXT_FILL_FORE_SCHEMECOLOR_INDEX" val="13"/>
  <p:tag name="KSO_WM_UNIT_TEXT_FILL_TYPE" val="1"/>
  <p:tag name="KSO_WM_TEMPLATE_ASSEMBLE_XID" val="60656f0f4054ed1e2fb802be"/>
  <p:tag name="KSO_WM_TEMPLATE_ASSEMBLE_GROUPID" val="60656f0f4054ed1e2fb802b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TYPE" val="i"/>
</p:tagLst>
</file>

<file path=ppt/tags/tag55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BK_DARK_LIGHT" val="2"/>
  <p:tag name="KSO_WM_UNIT_TYPE" val="i"/>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52.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LAYERLEVEL" val="1"/>
  <p:tag name="KSO_WM_TAG_VERSION" val="1.0"/>
  <p:tag name="KSO_WM_BEAUTIFY_FLAG" val="#wm#"/>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53.xml><?xml version="1.0" encoding="utf-8"?>
<p:tagLst xmlns:p="http://schemas.openxmlformats.org/presentationml/2006/main">
  <p:tag name="KSO_WM_UNIT_ISCONTENTSTITLE" val="0"/>
  <p:tag name="KSO_WM_UNIT_PRESET_TEXT" val="我们是致力于研究AI智能创作PPT的一个团队;&#13;我们潜心钻研幻灯片的演示规律与创作思路，希望通过人工智能解放用户双手，不仅高效，且精准。"/>
  <p:tag name="KSO_WM_UNIT_NOCLEAR" val="0"/>
  <p:tag name="KSO_WM_UNIT_VALUE" val="105"/>
  <p:tag name="KSO_WM_UNIT_HIGHLIGHT" val="0"/>
  <p:tag name="KSO_WM_UNIT_COMPATIBLE" val="0"/>
  <p:tag name="KSO_WM_UNIT_DIAGRAM_ISNUMVISUAL" val="0"/>
  <p:tag name="KSO_WM_UNIT_DIAGRAM_ISREFERUNIT" val="0"/>
  <p:tag name="KSO_WM_UNIT_TYPE" val="f"/>
  <p:tag name="KSO_WM_UNIT_INDEX" val="1"/>
  <p:tag name="KSO_WM_UNIT_ID" val="diagram20203403_1*f*1"/>
  <p:tag name="KSO_WM_TEMPLATE_CATEGORY" val="diagram"/>
  <p:tag name="KSO_WM_TEMPLATE_INDEX" val="20203403"/>
  <p:tag name="KSO_WM_UNIT_LAYERLEVEL" val="1"/>
  <p:tag name="KSO_WM_TAG_VERSION" val="1.0"/>
  <p:tag name="KSO_WM_BEAUTIFY_FLAG" val="#wm#"/>
  <p:tag name="KSO_WM_UNIT_DEFAULT_FONT" val="16;24;2"/>
  <p:tag name="KSO_WM_UNIT_BLOCK" val="0"/>
  <p:tag name="KSO_WM_UNIT_DECORATE_INFO" val="{&quot;pDecorateInfoX&quot;:{&quot;IsLeft&quot;:true,&quot;IsRight&quot;:false,&quot;IsRatio&quot;:false},&quot;pDecorateInfoY&quot;:{&quot;IsTop&quot;:true,&quot;IsBottom&quot;:false,&quot;IsRatio&quot;:false}}"/>
  <p:tag name="KSO_WM_UNIT_PLACING_PICTURE_MD4" val="0"/>
  <p:tag name="KSO_WM_UNIT_TEXT_FILL_FORE_SCHEMECOLOR_INDEX_BRIGHTNESS" val="0.25"/>
  <p:tag name="KSO_WM_UNIT_TEXT_FILL_FORE_SCHEMECOLOR_INDEX" val="13"/>
  <p:tag name="KSO_WM_UNIT_TEXT_FILL_TYPE" val="1"/>
</p:tagLst>
</file>

<file path=ppt/tags/tag554.xml><?xml version="1.0" encoding="utf-8"?>
<p:tagLst xmlns:p="http://schemas.openxmlformats.org/presentationml/2006/main">
  <p:tag name="KSO_WM_UNIT_BLOCK" val="0"/>
  <p:tag name="KSO_WM_UNIT_SM_LIMIT_TYPE" val="1"/>
  <p:tag name="KSO_WM_UNIT_DECORATE_INFO" val="{&quot;pDecorateInfoX&quot;:{&quot;IsLeft&quot;:true,&quot;IsRight&quot;:false,&quot;IsRatio&quot;:false},&quot;pDecorateInfoY&quot;:{&quot;IsTop&quot;:true,&quot;IsBottom&quot;:false,&quot;IsRatio&quot;:false}}"/>
  <p:tag name="KSO_WM_UNIT_HIGHLIGHT" val="0"/>
  <p:tag name="KSO_WM_UNIT_COMPATIBLE" val="0"/>
  <p:tag name="KSO_WM_UNIT_DIAGRAM_ISNUMVISUAL" val="0"/>
  <p:tag name="KSO_WM_UNIT_DIAGRAM_ISREFERUNIT" val="0"/>
  <p:tag name="KSO_WM_UNIT_TYPE" val="i"/>
  <p:tag name="KSO_WM_UNIT_INDEX" val="3"/>
  <p:tag name="KSO_WM_UNIT_ID" val="diagram20203403_1*i*3"/>
  <p:tag name="KSO_WM_TEMPLATE_CATEGORY" val="diagram"/>
  <p:tag name="KSO_WM_TEMPLATE_INDEX" val="20203403"/>
  <p:tag name="KSO_WM_UNIT_LAYERLEVEL" val="1"/>
  <p:tag name="KSO_WM_TAG_VERSION" val="1.0"/>
  <p:tag name="KSO_WM_BEAUTIFY_FLAG" val="#wm#"/>
  <p:tag name="KSO_WM_UNIT_PLACING_PICTURE_MD4" val="0"/>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403_1*i*1"/>
  <p:tag name="KSO_WM_TEMPLATE_CATEGORY" val="diagram"/>
  <p:tag name="KSO_WM_TEMPLATE_INDEX" val="20203403"/>
  <p:tag name="KSO_WM_UNIT_LAYERLEVEL" val="1"/>
  <p:tag name="KSO_WM_TAG_VERSION" val="1.0"/>
  <p:tag name="KSO_WM_BEAUTIFY_FLAG" val="#wm#"/>
  <p:tag name="KSO_WM_UNIT_BLOCK" val="0"/>
  <p:tag name="KSO_WM_UNIT_SM_LIMIT_TYPE" val="1"/>
  <p:tag name="KSO_WM_UNIT_PLACING_PICTURE_MD4" val="0"/>
  <p:tag name="KSO_WM_UNIT_FILL_FORE_SCHEMECOLOR_INDEX_BRIGHTNESS" val="0"/>
  <p:tag name="KSO_WM_UNIT_FILL_FORE_SCHEMECOLOR_INDEX" val="5"/>
  <p:tag name="KSO_WM_UNIT_FILL_TYPE" val="1"/>
</p:tagLst>
</file>

<file path=ppt/tags/tag5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5"/>
  <p:tag name="KSO_WM_UNIT_ID" val="diagram20203403_1*i*5"/>
  <p:tag name="KSO_WM_TEMPLATE_CATEGORY" val="diagram"/>
  <p:tag name="KSO_WM_TEMPLATE_INDEX" val="20203403"/>
  <p:tag name="KSO_WM_UNIT_LAYERLEVEL" val="1"/>
  <p:tag name="KSO_WM_TAG_VERSION" val="1.0"/>
  <p:tag name="KSO_WM_BEAUTIFY_FLAG" val="#wm#"/>
  <p:tag name="KSO_WM_UNIT_BLOCK" val="0"/>
  <p:tag name="KSO_WM_UNIT_SM_LIMIT_TYPE" val="1"/>
  <p:tag name="KSO_WM_UNIT_PLACING_PICTURE_MD4" val="0"/>
  <p:tag name="KSO_WM_UNIT_TEXT_FILL_FORE_SCHEMECOLOR_INDEX_BRIGHTNESS" val="0"/>
  <p:tag name="KSO_WM_UNIT_TEXT_FILL_FORE_SCHEMECOLOR_INDEX" val="14"/>
  <p:tag name="KSO_WM_UNIT_TEXT_FILL_TYPE"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403_1*i*2"/>
  <p:tag name="KSO_WM_TEMPLATE_CATEGORY" val="diagram"/>
  <p:tag name="KSO_WM_TEMPLATE_INDEX" val="20203403"/>
  <p:tag name="KSO_WM_UNIT_LAYERLEVEL" val="1"/>
  <p:tag name="KSO_WM_TAG_VERSION" val="1.0"/>
  <p:tag name="KSO_WM_BEAUTIFY_FLAG" val="#wm#"/>
  <p:tag name="KSO_WM_UNIT_BLOCK" val="0"/>
  <p:tag name="KSO_WM_UNIT_SM_LIMIT_TYPE" val="1"/>
  <p:tag name="KSO_WM_UNIT_DECORATE_INFO" val="{&quot;pDecorateInfoX&quot;:{&quot;IsLeft&quot;:true,&quot;IsRight&quot;:false,&quot;IsRatio&quot;:false},&quot;pDecorateInfoY&quot;:{&quot;IsTop&quot;:true,&quot;IsBottom&quot;:false,&quot;IsRatio&quot;:false}}"/>
  <p:tag name="KSO_WM_UNIT_PLACING_PICTURE_MD4" val="0"/>
  <p:tag name="KSO_WM_UNIT_TEXT_FILL_FORE_SCHEMECOLOR_INDEX_BRIGHTNESS" val="0"/>
  <p:tag name="KSO_WM_UNIT_TEXT_FILL_FORE_SCHEMECOLOR_INDEX" val="5"/>
  <p:tag name="KSO_WM_UNIT_TEXT_FILL_TYPE" val="1"/>
</p:tagLst>
</file>

<file path=ppt/tags/tag558.xml><?xml version="1.0" encoding="utf-8"?>
<p:tagLst xmlns:p="http://schemas.openxmlformats.org/presentationml/2006/main">
  <p:tag name="KSO_WM_UNIT_BLOCK" val="0"/>
  <p:tag name="KSO_WM_UNIT_SM_LIMIT_TYPE" val="1"/>
  <p:tag name="KSO_WM_UNIT_DECORATE_INFO" val="{&quot;pDecorateInfoX&quot;:{&quot;IsLeft&quot;:true,&quot;IsRight&quot;:false,&quot;IsRatio&quot;:false},&quot;pDecorateInfoY&quot;:{&quot;IsTop&quot;:true,&quot;IsBottom&quot;:false,&quot;IsRatio&quot;:false}}"/>
  <p:tag name="KSO_WM_UNIT_HIGHLIGHT" val="0"/>
  <p:tag name="KSO_WM_UNIT_COMPATIBLE" val="0"/>
  <p:tag name="KSO_WM_UNIT_DIAGRAM_ISNUMVISUAL" val="0"/>
  <p:tag name="KSO_WM_UNIT_DIAGRAM_ISREFERUNIT" val="0"/>
  <p:tag name="KSO_WM_UNIT_TYPE" val="i"/>
  <p:tag name="KSO_WM_UNIT_INDEX" val="4"/>
  <p:tag name="KSO_WM_UNIT_ID" val="diagram20203403_1*i*4"/>
  <p:tag name="KSO_WM_TEMPLATE_CATEGORY" val="diagram"/>
  <p:tag name="KSO_WM_TEMPLATE_INDEX" val="20203403"/>
  <p:tag name="KSO_WM_UNIT_LAYERLEVEL" val="1"/>
  <p:tag name="KSO_WM_TAG_VERSION" val="1.0"/>
  <p:tag name="KSO_WM_BEAUTIFY_FLAG" val="#wm#"/>
  <p:tag name="KSO_WM_UNIT_PLACING_PICTURE_MD4" val="0"/>
</p:tagLst>
</file>

<file path=ppt/tags/tag559.xml><?xml version="1.0" encoding="utf-8"?>
<p:tagLst xmlns:p="http://schemas.openxmlformats.org/presentationml/2006/main">
  <p:tag name="KSO_WM_UNIT_ISCONTENTSTITLE" val="0"/>
  <p:tag name="KSO_WM_UNIT_PRESET_TEXT" val="点击此处添加大标题"/>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3403_1*a*1"/>
  <p:tag name="KSO_WM_TEMPLATE_CATEGORY" val="diagram"/>
  <p:tag name="KSO_WM_TEMPLATE_INDEX" val="20203403"/>
  <p:tag name="KSO_WM_UNIT_LAYERLEVEL" val="1"/>
  <p:tag name="KSO_WM_TAG_VERSION" val="1.0"/>
  <p:tag name="KSO_WM_BEAUTIFY_FLAG" val="#wm#"/>
  <p:tag name="KSO_WM_UNIT_DEFAULT_FONT" val="36;44;4"/>
  <p:tag name="KSO_WM_UNIT_BLOCK" val="0"/>
  <p:tag name="KSO_WM_UNIT_DECORATE_INFO" val="{&quot;pDecorateInfoX&quot;:{&quot;IsLeft&quot;:true,&quot;IsRight&quot;:false,&quot;IsRatio&quot;:false},&quot;pDecorateInfoY&quot;:{&quot;IsTop&quot;:true,&quot;IsBottom&quot;:false,&quot;IsRatio&quot;:false}}"/>
  <p:tag name="KSO_WM_UNIT_ISNUMDGMTITLE" val="0"/>
  <p:tag name="KSO_WM_UNIT_PLACING_PICTURE_MD4" val="0"/>
  <p:tag name="KSO_WM_UNIT_TEXT_FILL_FORE_SCHEMECOLOR_INDEX_BRIGHTNESS" val="0"/>
  <p:tag name="KSO_WM_UNIT_TEXT_FILL_FORE_SCHEMECOLOR_INDEX" val="14"/>
  <p:tag name="KSO_WM_UNIT_TEXT_FILL_TYPE" val="1"/>
  <p:tag name="KSO_WM_UNIT_SMARTLAYOUT_COMPRESS_INFO" val="{&#10;    &quot;id&quot;: &quot;2021-08-23T17:20:50&quot;,&#10;    &quot;max&quot;: 2.2467716535433055,&#10;    &quot;topChanged&quot;: 0.0012102625818833277&#10;}&#1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8-23T17:20:50&quot;,&quot;maxSize&quot;:{&quot;size1&quot;:33.399999999999999},&quot;minSize&quot;:{&quot;size1&quot;:33.399999999999999},&quot;normalSize&quot;:{&quot;size1&quot;:33.399999999999999},&quot;subLayout&quot;:[{&quot;backgroundInfo&quot;:[{&quot;bottom&quot;:0,&quot;bottomAbs&quot;:false,&quot;left&quot;:0,&quot;leftAbs&quot;:false,&quot;right&quot;:0,&quot;rightAbs&quot;:false,&quot;top&quot;:0,&quot;topAbs&quot;:false,&quot;type&quot;:&quot;leftRight&quot;}],&quot;id&quot;:&quot;2021-08-23T17:20:50&quot;,&quot;margin&quot;:{&quot;bottom&quot;:4.429999828338623,&quot;left&quot;:2.119999885559082,&quot;right&quot;:1.690000057220459,&quot;top&quot;:3.2699997425079346},&quot;type&quot;:0},{&quot;horizontalAlign&quot;:0,&quot;id&quot;:&quot;2021-08-23T17:20:50&quot;,&quot;margin&quot;:{&quot;bottom&quot;:2.119999885559082,&quot;left&quot;:1.690000057220459,&quot;right&quot;:2.119999885559082,&quot;top&quot;:2.119999885559082},&quot;type&quot;:0,&quot;verticalAlign&quot;:1}],&quot;type&quot;:0}"/>
  <p:tag name="KSO_WM_SLIDE_BACKGROUND" val="[&quot;general&quot;,&quot;frame&quot;,&quot;leftRight&quot;]"/>
  <p:tag name="KSO_WM_SLIDE_RATIO" val="1.777778"/>
  <p:tag name="KSO_WM_SLIDE_ID" val="diagram20203403_1"/>
  <p:tag name="KSO_WM_TEMPLATE_SUBCATEGORY" val="1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3403"/>
  <p:tag name="KSO_WM_SLIDE_LAYOUT" val="a_f_i"/>
  <p:tag name="KSO_WM_SLIDE_LAYOUT_CNT" val="1_1_1"/>
  <p:tag name="KSO_WM_SLIDE_TYPE" val="text"/>
  <p:tag name="KSO_WM_SLIDE_SUBTYPE" val="pureTxt"/>
  <p:tag name="KSO_WM_SLIDE_SIZE" val="899*540"/>
  <p:tag name="KSO_WM_SLIDE_POSITION" val="0*0"/>
  <p:tag name="KSO_WM_SLIDE_BK_DARK_LIGHT" val="2"/>
  <p:tag name="KSO_WM_SLIDE_BACKGROUND_TYPE" val="leftRight"/>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7971_1*a*1"/>
  <p:tag name="KSO_WM_TEMPLATE_CATEGORY" val="diagram"/>
  <p:tag name="KSO_WM_TEMPLATE_INDEX" val="20207971"/>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bdec8dfe35a4f27a8edf1159faa9e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ed380d3b1cd147efbb68ba3c55ddc9f1"/>
  <p:tag name="KSO_WM_UNIT_TEXT_FILL_FORE_SCHEMECOLOR_INDEX_BRIGHTNESS" val="0"/>
  <p:tag name="KSO_WM_UNIT_TEXT_FILL_FORE_SCHEMECOLOR_INDEX" val="13"/>
  <p:tag name="KSO_WM_UNIT_TEXT_FILL_TYPE" val="1"/>
  <p:tag name="KSO_WM_TEMPLATE_ASSEMBLE_XID" val="60656e794054ed1e2fb7f98f"/>
  <p:tag name="KSO_WM_TEMPLATE_ASSEMBLE_GROUPID" val="60656e794054ed1e2fb7f98f"/>
</p:tagLst>
</file>

<file path=ppt/tags/tag58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971_1*f*1"/>
  <p:tag name="KSO_WM_TEMPLATE_CATEGORY" val="diagram"/>
  <p:tag name="KSO_WM_TEMPLATE_INDEX" val="20207971"/>
  <p:tag name="KSO_WM_UNIT_LAYERLEVEL" val="1"/>
  <p:tag name="KSO_WM_TAG_VERSION" val="1.0"/>
  <p:tag name="KSO_WM_BEAUTIFY_FLAG" val="#wm#"/>
  <p:tag name="KSO_WM_UNIT_DEFAULT_FONT" val="14;20;2"/>
  <p:tag name="KSO_WM_UNIT_BLOCK" val="0"/>
  <p:tag name="KSO_WM_UNIT_VALUE" val="60"/>
  <p:tag name="KSO_WM_UNIT_SHOW_EDIT_AREA_INDICATION" val="1"/>
  <p:tag name="KSO_WM_CHIP_GROUPID" val="5e6b05596848fb12bee65ac8"/>
  <p:tag name="KSO_WM_CHIP_XID" val="5e6b05596848fb12bee65aca"/>
  <p:tag name="KSO_WM_UNIT_DEC_AREA_ID" val="1b983f81b76d4431ac1452e7111627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8775853da9f4348b818b1884a718edb"/>
  <p:tag name="KSO_WM_UNIT_TEXT_FILL_FORE_SCHEMECOLOR_INDEX_BRIGHTNESS" val="0.25"/>
  <p:tag name="KSO_WM_UNIT_TEXT_FILL_FORE_SCHEMECOLOR_INDEX" val="13"/>
  <p:tag name="KSO_WM_UNIT_TEXT_FILL_TYPE" val="1"/>
  <p:tag name="KSO_WM_TEMPLATE_ASSEMBLE_XID" val="60656e794054ed1e2fb7f98f"/>
  <p:tag name="KSO_WM_TEMPLATE_ASSEMBLE_GROUPID" val="60656e794054ed1e2fb7f98f"/>
</p:tagLst>
</file>

<file path=ppt/tags/tag583.xml><?xml version="1.0" encoding="utf-8"?>
<p:tagLst xmlns:p="http://schemas.openxmlformats.org/presentationml/2006/main">
  <p:tag name="KSO_WM_UNIT_VALUE" val="931*1438"/>
  <p:tag name="KSO_WM_UNIT_HIGHLIGHT" val="0"/>
  <p:tag name="KSO_WM_UNIT_COMPATIBLE" val="0"/>
  <p:tag name="KSO_WM_UNIT_DIAGRAM_ISNUMVISUAL" val="0"/>
  <p:tag name="KSO_WM_UNIT_DIAGRAM_ISREFERUNIT" val="0"/>
  <p:tag name="KSO_WM_UNIT_TYPE" val="d"/>
  <p:tag name="KSO_WM_UNIT_INDEX" val="1"/>
  <p:tag name="KSO_WM_UNIT_ID" val="diagram20207971_1*d*1"/>
  <p:tag name="KSO_WM_TEMPLATE_CATEGORY" val="diagram"/>
  <p:tag name="KSO_WM_TEMPLATE_INDEX" val="20207971"/>
  <p:tag name="KSO_WM_UNIT_LAYERLEVEL" val="1"/>
  <p:tag name="KSO_WM_TAG_VERSION" val="1.0"/>
  <p:tag name="KSO_WM_BEAUTIFY_FLAG" val="#wm#"/>
  <p:tag name="KSO_WM_CHIP_GROUPID" val="5e7310da9a230a26b9e88a19"/>
  <p:tag name="KSO_WM_CHIP_XID" val="5e7310da9a230a26b9e88a1a"/>
  <p:tag name="KSO_WM_UNIT_DEC_AREA_ID" val="af1ba3f1aac14ebbbf98004bc871fe2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83623662474c32b14b1040b0041851"/>
  <p:tag name="KSO_WM_UNIT_SUPPORT_UNIT_TYPE" val="[&quot;d&quot;,&quot;α&quot;,&quot;β&quot;]"/>
  <p:tag name="KSO_WM_TEMPLATE_ASSEMBLE_XID" val="60656e794054ed1e2fb7f98f"/>
  <p:tag name="KSO_WM_TEMPLATE_ASSEMBLE_GROUPID" val="60656e794054ed1e2fb7f98f"/>
  <p:tag name="REFSHAPE" val="274143124"/>
</p:tagLst>
</file>

<file path=ppt/tags/tag584.xml><?xml version="1.0" encoding="utf-8"?>
<p:tagLst xmlns:p="http://schemas.openxmlformats.org/presentationml/2006/main">
  <p:tag name="KSO_WM_UNIT_VALUE" val="1565*1523"/>
  <p:tag name="KSO_WM_UNIT_HIGHLIGHT" val="0"/>
  <p:tag name="KSO_WM_UNIT_COMPATIBLE" val="0"/>
  <p:tag name="KSO_WM_UNIT_DIAGRAM_ISNUMVISUAL" val="0"/>
  <p:tag name="KSO_WM_UNIT_DIAGRAM_ISREFERUNIT" val="0"/>
  <p:tag name="KSO_WM_UNIT_TYPE" val="d"/>
  <p:tag name="KSO_WM_UNIT_INDEX" val="2"/>
  <p:tag name="KSO_WM_UNIT_ID" val="diagram20207971_1*d*2"/>
  <p:tag name="KSO_WM_TEMPLATE_CATEGORY" val="diagram"/>
  <p:tag name="KSO_WM_TEMPLATE_INDEX" val="20207971"/>
  <p:tag name="KSO_WM_UNIT_LAYERLEVEL" val="1"/>
  <p:tag name="KSO_WM_TAG_VERSION" val="1.0"/>
  <p:tag name="KSO_WM_BEAUTIFY_FLAG" val="#wm#"/>
  <p:tag name="KSO_WM_CHIP_GROUPID" val="5e7310da9a230a26b9e88a19"/>
  <p:tag name="KSO_WM_CHIP_XID" val="5e7310da9a230a26b9e88a1a"/>
  <p:tag name="KSO_WM_UNIT_DEC_AREA_ID" val="5cc78b5cca8d4b75975fb1c18b96a6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457eb91917748928e9cee7c4975f07f"/>
  <p:tag name="KSO_WM_UNIT_SUPPORT_UNIT_TYPE" val="[&quot;d&quot;,&quot;α&quot;,&quot;β&quot;,&quot;θ&quot;]"/>
  <p:tag name="KSO_WM_TEMPLATE_ASSEMBLE_XID" val="60656e794054ed1e2fb7f98f"/>
  <p:tag name="KSO_WM_TEMPLATE_ASSEMBLE_GROUPID" val="60656e794054ed1e2fb7f98f"/>
  <p:tag name="REFSHAPE" val="453699060"/>
</p:tagLst>
</file>

<file path=ppt/tags/tag585.xml><?xml version="1.0" encoding="utf-8"?>
<p:tagLst xmlns:p="http://schemas.openxmlformats.org/presentationml/2006/main">
  <p:tag name="KSO_WM_BEAUTIFY_FLAG" val="#wm#"/>
  <p:tag name="KSO_WM_TEMPLATE_CATEGORY" val="diagram"/>
  <p:tag name="KSO_WM_TEMPLATE_INDEX" val="20201448"/>
</p:tagLst>
</file>

<file path=ppt/tags/tag586.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87.xml><?xml version="1.0" encoding="utf-8"?>
<p:tagLst xmlns:p="http://schemas.openxmlformats.org/presentationml/2006/main">
  <p:tag name="KSO_WM_UNIT_VALUE" val="973*761"/>
  <p:tag name="KSO_WM_UNIT_HIGHLIGHT" val="0"/>
  <p:tag name="KSO_WM_UNIT_COMPATIBLE" val="0"/>
  <p:tag name="KSO_WM_UNIT_DIAGRAM_ISNUMVISUAL" val="0"/>
  <p:tag name="KSO_WM_UNIT_DIAGRAM_ISREFERUNIT" val="0"/>
  <p:tag name="KSO_WM_UNIT_TYPE" val="d"/>
  <p:tag name="KSO_WM_UNIT_INDEX" val="2"/>
  <p:tag name="KSO_WM_UNIT_ID" val="diagram20209212_1*d*2"/>
  <p:tag name="KSO_WM_TEMPLATE_CATEGORY" val="diagram"/>
  <p:tag name="KSO_WM_TEMPLATE_INDEX" val="20209212"/>
  <p:tag name="KSO_WM_UNIT_LAYERLEVEL" val="1"/>
  <p:tag name="KSO_WM_TAG_VERSION" val="1.0"/>
  <p:tag name="KSO_WM_BEAUTIFY_FLAG" val="#wm#"/>
  <p:tag name="KSO_WM_CHIP_GROUPID" val="5e7310da9a230a26b9e88a19"/>
  <p:tag name="KSO_WM_CHIP_XID" val="5e7310da9a230a26b9e88a1a"/>
  <p:tag name="KSO_WM_UNIT_DEC_AREA_ID" val="1fb8c5d72f61481f87c948b0f45140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131c93549c54c109d5a69be479835e3"/>
  <p:tag name="KSO_WM_UNIT_SUPPORT_UNIT_TYPE" val="[&quot;d&quot;]"/>
  <p:tag name="KSO_WM_TEMPLATE_ASSEMBLE_XID" val="60656e8e4054ed1e2fb7fb4d"/>
  <p:tag name="KSO_WM_TEMPLATE_ASSEMBLE_GROUPID" val="60656e8e4054ed1e2fb7fb4d"/>
  <p:tag name="REFSHAPE" val="414328028"/>
</p:tagLst>
</file>

<file path=ppt/tags/tag588.xml><?xml version="1.0" encoding="utf-8"?>
<p:tagLst xmlns:p="http://schemas.openxmlformats.org/presentationml/2006/main">
  <p:tag name="KSO_WM_UNIT_VALUE" val="973*761"/>
  <p:tag name="KSO_WM_UNIT_HIGHLIGHT" val="0"/>
  <p:tag name="KSO_WM_UNIT_COMPATIBLE" val="0"/>
  <p:tag name="KSO_WM_UNIT_DIAGRAM_ISNUMVISUAL" val="0"/>
  <p:tag name="KSO_WM_UNIT_DIAGRAM_ISREFERUNIT" val="0"/>
  <p:tag name="KSO_WM_UNIT_TYPE" val="d"/>
  <p:tag name="KSO_WM_UNIT_INDEX" val="1"/>
  <p:tag name="KSO_WM_UNIT_ID" val="diagram20209212_1*d*1"/>
  <p:tag name="KSO_WM_TEMPLATE_CATEGORY" val="diagram"/>
  <p:tag name="KSO_WM_TEMPLATE_INDEX" val="20209212"/>
  <p:tag name="KSO_WM_UNIT_LAYERLEVEL" val="1"/>
  <p:tag name="KSO_WM_TAG_VERSION" val="1.0"/>
  <p:tag name="KSO_WM_BEAUTIFY_FLAG" val="#wm#"/>
  <p:tag name="KSO_WM_CHIP_GROUPID" val="5e7310da9a230a26b9e88a19"/>
  <p:tag name="KSO_WM_CHIP_XID" val="5e7310da9a230a26b9e88a1a"/>
  <p:tag name="KSO_WM_UNIT_DEC_AREA_ID" val="cbd6f7188e9f49caa6919d38554e4a9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dfcc972090c469d8f6b4ca6721d850b"/>
  <p:tag name="KSO_WM_UNIT_SUPPORT_UNIT_TYPE" val="[&quot;d&quot;]"/>
  <p:tag name="KSO_WM_TEMPLATE_ASSEMBLE_XID" val="60656e8e4054ed1e2fb7fb4d"/>
  <p:tag name="KSO_WM_TEMPLATE_ASSEMBLE_GROUPID" val="60656e8e4054ed1e2fb7fb4d"/>
  <p:tag name="REFSHAPE" val="414175572"/>
</p:tagLst>
</file>

<file path=ppt/tags/tag5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9212_1*a*1"/>
  <p:tag name="KSO_WM_TEMPLATE_CATEGORY" val="diagram"/>
  <p:tag name="KSO_WM_TEMPLATE_INDEX" val="20209212"/>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005b1f4ec7a4c688260bc686cbc86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2b2c9c864352481bb3458568a1bde403"/>
  <p:tag name="KSO_WM_UNIT_TEXT_FILL_FORE_SCHEMECOLOR_INDEX_BRIGHTNESS" val="0"/>
  <p:tag name="KSO_WM_UNIT_TEXT_FILL_FORE_SCHEMECOLOR_INDEX" val="13"/>
  <p:tag name="KSO_WM_UNIT_TEXT_FILL_TYPE" val="1"/>
  <p:tag name="KSO_WM_TEMPLATE_ASSEMBLE_XID" val="60656e8e4054ed1e2fb7fb4d"/>
  <p:tag name="KSO_WM_TEMPLATE_ASSEMBLE_GROUPID" val="60656e8e4054ed1e2fb7fb4d"/>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212_1*f*1"/>
  <p:tag name="KSO_WM_TEMPLATE_CATEGORY" val="diagram"/>
  <p:tag name="KSO_WM_TEMPLATE_INDEX" val="20209212"/>
  <p:tag name="KSO_WM_UNIT_LAYERLEVEL" val="1"/>
  <p:tag name="KSO_WM_TAG_VERSION" val="1.0"/>
  <p:tag name="KSO_WM_BEAUTIFY_FLAG" val="#wm#"/>
  <p:tag name="KSO_WM_UNIT_DEFAULT_FONT" val="14;20;2"/>
  <p:tag name="KSO_WM_UNIT_BLOCK" val="0"/>
  <p:tag name="KSO_WM_UNIT_VALUE" val="108"/>
  <p:tag name="KSO_WM_UNIT_SHOW_EDIT_AREA_INDICATION" val="1"/>
  <p:tag name="KSO_WM_CHIP_GROUPID" val="5e6b05596848fb12bee65ac8"/>
  <p:tag name="KSO_WM_CHIP_XID" val="5e6b05596848fb12bee65aca"/>
  <p:tag name="KSO_WM_UNIT_DEC_AREA_ID" val="b74373864bc14825a69b786029e1df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3eecfb44ef8b48fca2fc5490eb5e9e0d"/>
  <p:tag name="KSO_WM_UNIT_TEXT_FILL_FORE_SCHEMECOLOR_INDEX_BRIGHTNESS" val="0.25"/>
  <p:tag name="KSO_WM_UNIT_TEXT_FILL_FORE_SCHEMECOLOR_INDEX" val="13"/>
  <p:tag name="KSO_WM_UNIT_TEXT_FILL_TYPE" val="1"/>
  <p:tag name="KSO_WM_TEMPLATE_ASSEMBLE_XID" val="60656e8e4054ed1e2fb7fb4d"/>
  <p:tag name="KSO_WM_TEMPLATE_ASSEMBLE_GROUPID" val="60656e8e4054ed1e2fb7fb4d"/>
</p:tagLst>
</file>

<file path=ppt/tags/tag591.xml><?xml version="1.0" encoding="utf-8"?>
<p:tagLst xmlns:p="http://schemas.openxmlformats.org/presentationml/2006/main">
  <p:tag name="KSO_WM_BEAUTIFY_FLAG" val="#wm#"/>
  <p:tag name="KSO_WM_TEMPLATE_CATEGORY" val="diagram"/>
  <p:tag name="KSO_WM_TEMPLATE_INDEX" val="20201448"/>
</p:tagLst>
</file>

<file path=ppt/tags/tag592.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821_1*i*1"/>
  <p:tag name="KSO_WM_TEMPLATE_CATEGORY" val="diagram"/>
  <p:tag name="KSO_WM_TEMPLATE_INDEX" val="20211821"/>
  <p:tag name="KSO_WM_UNIT_LAYERLEVEL" val="1"/>
  <p:tag name="KSO_WM_TAG_VERSION" val="1.0"/>
  <p:tag name="KSO_WM_BEAUTIFY_FLAG" val="#wm#"/>
  <p:tag name="KSO_WM_UNIT_BLOCK" val="0"/>
  <p:tag name="KSO_WM_UNIT_DEC_AREA_ID" val="eb25a4bace984af1b52d1dfa653daf83"/>
  <p:tag name="KSO_WM_UNIT_TYPE" val="i"/>
  <p:tag name="KSO_WM_UNIT_INDEX" val="1"/>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0e74958050c250ba65b220"/>
  <p:tag name="KSO_WM_CHIP_XID" val="5f632a7f0e9bcbd1695b1f42"/>
  <p:tag name="KSO_WM_TEMPLATE_ASSEMBLE_XID" val="60656f2d4054ed1e2fb804f6"/>
  <p:tag name="KSO_WM_TEMPLATE_ASSEMBLE_GROUPID" val="60656f2d4054ed1e2fb804f6"/>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821_1*i*2"/>
  <p:tag name="KSO_WM_TEMPLATE_CATEGORY" val="diagram"/>
  <p:tag name="KSO_WM_TEMPLATE_INDEX" val="20211821"/>
  <p:tag name="KSO_WM_UNIT_LAYERLEVEL" val="1"/>
  <p:tag name="KSO_WM_TAG_VERSION" val="1.0"/>
  <p:tag name="KSO_WM_BEAUTIFY_FLAG" val="#wm#"/>
  <p:tag name="KSO_WM_UNIT_PLACING_PICTURE_MD4" val="0"/>
  <p:tag name="KSO_WM_UNIT_SM_LIMIT_TYPE" val="2"/>
  <p:tag name="KSO_WM_CHIP_GROUPID" val="5f0e74958050c250ba65b220"/>
  <p:tag name="KSO_WM_CHIP_XID" val="5f632a7f0e9bcbd1695b1f42"/>
  <p:tag name="KSO_WM_UNIT_FILL_FORE_SCHEMECOLOR_INDEX_BRIGHTNESS" val="-0.15"/>
  <p:tag name="KSO_WM_UNIT_FILL_FORE_SCHEMECOLOR_INDEX" val="14"/>
  <p:tag name="KSO_WM_UNIT_FILL_TYPE" val="1"/>
  <p:tag name="KSO_WM_UNIT_VALUE" val="9"/>
  <p:tag name="KSO_WM_TEMPLATE_ASSEMBLE_XID" val="60656f2d4054ed1e2fb804f6"/>
  <p:tag name="KSO_WM_TEMPLATE_ASSEMBLE_GROUPID" val="60656f2d4054ed1e2fb804f6"/>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821_1*i*3"/>
  <p:tag name="KSO_WM_TEMPLATE_CATEGORY" val="diagram"/>
  <p:tag name="KSO_WM_TEMPLATE_INDEX" val="20211821"/>
  <p:tag name="KSO_WM_UNIT_LAYERLEVEL" val="1"/>
  <p:tag name="KSO_WM_TAG_VERSION" val="1.0"/>
  <p:tag name="KSO_WM_BEAUTIFY_FLAG" val="#wm#"/>
  <p:tag name="KSO_WM_UNIT_PLACING_PICTURE_MD4" val="0"/>
  <p:tag name="KSO_WM_UNIT_SM_LIMIT_TYPE" val="2"/>
  <p:tag name="KSO_WM_CHIP_GROUPID" val="5f0e74958050c250ba65b220"/>
  <p:tag name="KSO_WM_CHIP_XID" val="5f632a7f0e9bcbd1695b1f42"/>
  <p:tag name="KSO_WM_UNIT_FILL_FORE_SCHEMECOLOR_INDEX_BRIGHTNESS" val="-0.15"/>
  <p:tag name="KSO_WM_UNIT_FILL_FORE_SCHEMECOLOR_INDEX" val="14"/>
  <p:tag name="KSO_WM_UNIT_FILL_TYPE" val="1"/>
  <p:tag name="KSO_WM_UNIT_VALUE" val="9"/>
  <p:tag name="KSO_WM_TEMPLATE_ASSEMBLE_XID" val="60656f2d4054ed1e2fb804f6"/>
  <p:tag name="KSO_WM_TEMPLATE_ASSEMBLE_GROUPID" val="60656f2d4054ed1e2fb804f6"/>
</p:tagLst>
</file>

<file path=ppt/tags/tag596.xml><?xml version="1.0" encoding="utf-8"?>
<p:tagLst xmlns:p="http://schemas.openxmlformats.org/presentationml/2006/main">
  <p:tag name="KSO_WM_UNIT_VALUE" val="1311*1311"/>
  <p:tag name="KSO_WM_UNIT_HIGHLIGHT" val="0"/>
  <p:tag name="KSO_WM_UNIT_COMPATIBLE" val="1"/>
  <p:tag name="KSO_WM_UNIT_DIAGRAM_ISNUMVISUAL" val="0"/>
  <p:tag name="KSO_WM_UNIT_DIAGRAM_ISREFERUNIT" val="0"/>
  <p:tag name="KSO_WM_UNIT_TYPE" val="d"/>
  <p:tag name="KSO_WM_UNIT_INDEX" val="1"/>
  <p:tag name="KSO_WM_UNIT_ID" val="diagram20211821_1*d*1"/>
  <p:tag name="KSO_WM_TEMPLATE_CATEGORY" val="diagram"/>
  <p:tag name="KSO_WM_TEMPLATE_INDEX" val="20211821"/>
  <p:tag name="KSO_WM_UNIT_LAYERLEVEL" val="1"/>
  <p:tag name="KSO_WM_TAG_VERSION" val="1.0"/>
  <p:tag name="KSO_WM_BEAUTIFY_FLAG" val="#wm#"/>
  <p:tag name="KSO_WM_CHIP_GROUPID" val="5e7310da9a230a26b9e88a19"/>
  <p:tag name="KSO_WM_CHIP_XID" val="5e7310da9a230a26b9e88a1a"/>
  <p:tag name="KSO_WM_UNIT_DEC_AREA_ID" val="2df285d22aea4b4794406234842e29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5c8153a6f1b422ea19f488e034234bd"/>
  <p:tag name="KSO_WM_TEMPLATE_ASSEMBLE_XID" val="60656f2d4054ed1e2fb804f6"/>
  <p:tag name="KSO_WM_TEMPLATE_ASSEMBLE_GROUPID" val="60656f2d4054ed1e2fb804f6"/>
  <p:tag name="REFSHAPE" val="268749732"/>
</p:tagLst>
</file>

<file path=ppt/tags/tag59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821_1*a*1"/>
  <p:tag name="KSO_WM_TEMPLATE_CATEGORY" val="diagram"/>
  <p:tag name="KSO_WM_TEMPLATE_INDEX" val="2021182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757fd24619b472797298a44ae7090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f7725de131549668619d558a9c8cd46"/>
  <p:tag name="KSO_WM_UNIT_TEXT_FILL_FORE_SCHEMECOLOR_INDEX_BRIGHTNESS" val="0"/>
  <p:tag name="KSO_WM_UNIT_TEXT_FILL_FORE_SCHEMECOLOR_INDEX" val="13"/>
  <p:tag name="KSO_WM_UNIT_TEXT_FILL_TYPE" val="1"/>
  <p:tag name="KSO_WM_TEMPLATE_ASSEMBLE_XID" val="60656f2d4054ed1e2fb804f6"/>
  <p:tag name="KSO_WM_TEMPLATE_ASSEMBLE_GROUPID" val="60656f2d4054ed1e2fb804f6"/>
</p:tagLst>
</file>

<file path=ppt/tags/tag5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21_1*f*1"/>
  <p:tag name="KSO_WM_TEMPLATE_CATEGORY" val="diagram"/>
  <p:tag name="KSO_WM_TEMPLATE_INDEX" val="20211821"/>
  <p:tag name="KSO_WM_UNIT_LAYERLEVEL" val="1"/>
  <p:tag name="KSO_WM_TAG_VERSION" val="1.0"/>
  <p:tag name="KSO_WM_BEAUTIFY_FLAG" val="#wm#"/>
  <p:tag name="KSO_WM_UNIT_DEFAULT_FONT" val="14;20;2"/>
  <p:tag name="KSO_WM_UNIT_BLOCK" val="0"/>
  <p:tag name="KSO_WM_UNIT_VALUE" val="100"/>
  <p:tag name="KSO_WM_UNIT_SHOW_EDIT_AREA_INDICATION" val="1"/>
  <p:tag name="KSO_WM_CHIP_GROUPID" val="5e6b05596848fb12bee65ac8"/>
  <p:tag name="KSO_WM_CHIP_XID" val="5e6b05596848fb12bee65aca"/>
  <p:tag name="KSO_WM_UNIT_DEC_AREA_ID" val="d563d3b8aa70452c9406559e5f3dcba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a26901975624fcdbe4f5d5924429f42"/>
  <p:tag name="KSO_WM_UNIT_TEXT_FILL_FORE_SCHEMECOLOR_INDEX_BRIGHTNESS" val="0.25"/>
  <p:tag name="KSO_WM_UNIT_TEXT_FILL_FORE_SCHEMECOLOR_INDEX" val="13"/>
  <p:tag name="KSO_WM_UNIT_TEXT_FILL_TYPE" val="1"/>
  <p:tag name="KSO_WM_TEMPLATE_ASSEMBLE_XID" val="60656f2d4054ed1e2fb804f6"/>
  <p:tag name="KSO_WM_TEMPLATE_ASSEMBLE_GROUPID" val="60656f2d4054ed1e2fb804f6"/>
</p:tagLst>
</file>

<file path=ppt/tags/tag599.xml><?xml version="1.0" encoding="utf-8"?>
<p:tagLst xmlns:p="http://schemas.openxmlformats.org/presentationml/2006/main">
  <p:tag name="KSO_WM_BEAUTIFY_FLAG" val="#wm#"/>
  <p:tag name="KSO_WM_TEMPLATE_CATEGORY" val="diagram"/>
  <p:tag name="KSO_WM_TEMPLATE_INDEX" val="2020144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0.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821_1*i*1"/>
  <p:tag name="KSO_WM_TEMPLATE_CATEGORY" val="diagram"/>
  <p:tag name="KSO_WM_TEMPLATE_INDEX" val="20211821"/>
  <p:tag name="KSO_WM_UNIT_LAYERLEVEL" val="1"/>
  <p:tag name="KSO_WM_TAG_VERSION" val="1.0"/>
  <p:tag name="KSO_WM_BEAUTIFY_FLAG" val="#wm#"/>
  <p:tag name="KSO_WM_UNIT_BLOCK" val="0"/>
  <p:tag name="KSO_WM_UNIT_DEC_AREA_ID" val="eb25a4bace984af1b52d1dfa653daf83"/>
  <p:tag name="KSO_WM_UNIT_TYPE" val="i"/>
  <p:tag name="KSO_WM_UNIT_INDEX" val="1"/>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0e74958050c250ba65b220"/>
  <p:tag name="KSO_WM_CHIP_XID" val="5f632a7f0e9bcbd1695b1f42"/>
  <p:tag name="KSO_WM_TEMPLATE_ASSEMBLE_XID" val="60656f2d4054ed1e2fb804f6"/>
  <p:tag name="KSO_WM_TEMPLATE_ASSEMBLE_GROUPID" val="60656f2d4054ed1e2fb804f6"/>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821_1*i*2"/>
  <p:tag name="KSO_WM_TEMPLATE_CATEGORY" val="diagram"/>
  <p:tag name="KSO_WM_TEMPLATE_INDEX" val="20211821"/>
  <p:tag name="KSO_WM_UNIT_LAYERLEVEL" val="1"/>
  <p:tag name="KSO_WM_TAG_VERSION" val="1.0"/>
  <p:tag name="KSO_WM_BEAUTIFY_FLAG" val="#wm#"/>
  <p:tag name="KSO_WM_UNIT_PLACING_PICTURE_MD4" val="0"/>
  <p:tag name="KSO_WM_UNIT_SM_LIMIT_TYPE" val="2"/>
  <p:tag name="KSO_WM_CHIP_GROUPID" val="5f0e74958050c250ba65b220"/>
  <p:tag name="KSO_WM_CHIP_XID" val="5f632a7f0e9bcbd1695b1f42"/>
  <p:tag name="KSO_WM_UNIT_FILL_FORE_SCHEMECOLOR_INDEX_BRIGHTNESS" val="-0.15"/>
  <p:tag name="KSO_WM_UNIT_FILL_FORE_SCHEMECOLOR_INDEX" val="14"/>
  <p:tag name="KSO_WM_UNIT_FILL_TYPE" val="1"/>
  <p:tag name="KSO_WM_UNIT_VALUE" val="9"/>
  <p:tag name="KSO_WM_TEMPLATE_ASSEMBLE_XID" val="60656f2d4054ed1e2fb804f6"/>
  <p:tag name="KSO_WM_TEMPLATE_ASSEMBLE_GROUPID" val="60656f2d4054ed1e2fb804f6"/>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821_1*i*3"/>
  <p:tag name="KSO_WM_TEMPLATE_CATEGORY" val="diagram"/>
  <p:tag name="KSO_WM_TEMPLATE_INDEX" val="20211821"/>
  <p:tag name="KSO_WM_UNIT_LAYERLEVEL" val="1"/>
  <p:tag name="KSO_WM_TAG_VERSION" val="1.0"/>
  <p:tag name="KSO_WM_BEAUTIFY_FLAG" val="#wm#"/>
  <p:tag name="KSO_WM_UNIT_PLACING_PICTURE_MD4" val="0"/>
  <p:tag name="KSO_WM_UNIT_SM_LIMIT_TYPE" val="2"/>
  <p:tag name="KSO_WM_CHIP_GROUPID" val="5f0e74958050c250ba65b220"/>
  <p:tag name="KSO_WM_CHIP_XID" val="5f632a7f0e9bcbd1695b1f42"/>
  <p:tag name="KSO_WM_UNIT_FILL_FORE_SCHEMECOLOR_INDEX_BRIGHTNESS" val="-0.15"/>
  <p:tag name="KSO_WM_UNIT_FILL_FORE_SCHEMECOLOR_INDEX" val="14"/>
  <p:tag name="KSO_WM_UNIT_FILL_TYPE" val="1"/>
  <p:tag name="KSO_WM_UNIT_VALUE" val="9"/>
  <p:tag name="KSO_WM_TEMPLATE_ASSEMBLE_XID" val="60656f2d4054ed1e2fb804f6"/>
  <p:tag name="KSO_WM_TEMPLATE_ASSEMBLE_GROUPID" val="60656f2d4054ed1e2fb804f6"/>
</p:tagLst>
</file>

<file path=ppt/tags/tag60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821_1*a*1"/>
  <p:tag name="KSO_WM_TEMPLATE_CATEGORY" val="diagram"/>
  <p:tag name="KSO_WM_TEMPLATE_INDEX" val="2021182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757fd24619b472797298a44ae7090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f7725de131549668619d558a9c8cd46"/>
  <p:tag name="KSO_WM_UNIT_TEXT_FILL_FORE_SCHEMECOLOR_INDEX_BRIGHTNESS" val="0"/>
  <p:tag name="KSO_WM_UNIT_TEXT_FILL_FORE_SCHEMECOLOR_INDEX" val="13"/>
  <p:tag name="KSO_WM_UNIT_TEXT_FILL_TYPE" val="1"/>
  <p:tag name="KSO_WM_TEMPLATE_ASSEMBLE_XID" val="60656f2d4054ed1e2fb804f6"/>
  <p:tag name="KSO_WM_TEMPLATE_ASSEMBLE_GROUPID" val="60656f2d4054ed1e2fb804f6"/>
</p:tagLst>
</file>

<file path=ppt/tags/tag6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21_1*f*1"/>
  <p:tag name="KSO_WM_TEMPLATE_CATEGORY" val="diagram"/>
  <p:tag name="KSO_WM_TEMPLATE_INDEX" val="20211821"/>
  <p:tag name="KSO_WM_UNIT_LAYERLEVEL" val="1"/>
  <p:tag name="KSO_WM_TAG_VERSION" val="1.0"/>
  <p:tag name="KSO_WM_BEAUTIFY_FLAG" val="#wm#"/>
  <p:tag name="KSO_WM_UNIT_DEFAULT_FONT" val="14;20;2"/>
  <p:tag name="KSO_WM_UNIT_BLOCK" val="0"/>
  <p:tag name="KSO_WM_UNIT_VALUE" val="100"/>
  <p:tag name="KSO_WM_UNIT_SHOW_EDIT_AREA_INDICATION" val="1"/>
  <p:tag name="KSO_WM_CHIP_GROUPID" val="5e6b05596848fb12bee65ac8"/>
  <p:tag name="KSO_WM_CHIP_XID" val="5e6b05596848fb12bee65aca"/>
  <p:tag name="KSO_WM_UNIT_DEC_AREA_ID" val="d563d3b8aa70452c9406559e5f3dcba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a26901975624fcdbe4f5d5924429f42"/>
  <p:tag name="KSO_WM_UNIT_TEXT_FILL_FORE_SCHEMECOLOR_INDEX_BRIGHTNESS" val="0.25"/>
  <p:tag name="KSO_WM_UNIT_TEXT_FILL_FORE_SCHEMECOLOR_INDEX" val="13"/>
  <p:tag name="KSO_WM_UNIT_TEXT_FILL_TYPE" val="1"/>
  <p:tag name="KSO_WM_TEMPLATE_ASSEMBLE_XID" val="60656f2d4054ed1e2fb804f6"/>
  <p:tag name="KSO_WM_TEMPLATE_ASSEMBLE_GROUPID" val="60656f2d4054ed1e2fb804f6"/>
</p:tagLst>
</file>

<file path=ppt/tags/tag606.xml><?xml version="1.0" encoding="utf-8"?>
<p:tagLst xmlns:p="http://schemas.openxmlformats.org/presentationml/2006/main">
  <p:tag name="KSO_WM_BEAUTIFY_FLAG" val="#wm#"/>
  <p:tag name="KSO_WM_TEMPLATE_CATEGORY" val="diagram"/>
  <p:tag name="KSO_WM_TEMPLATE_INDEX" val="20201448"/>
</p:tagLst>
</file>

<file path=ppt/tags/tag607.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821_1*i*1"/>
  <p:tag name="KSO_WM_TEMPLATE_CATEGORY" val="diagram"/>
  <p:tag name="KSO_WM_TEMPLATE_INDEX" val="20211821"/>
  <p:tag name="KSO_WM_UNIT_LAYERLEVEL" val="1"/>
  <p:tag name="KSO_WM_TAG_VERSION" val="1.0"/>
  <p:tag name="KSO_WM_BEAUTIFY_FLAG" val="#wm#"/>
  <p:tag name="KSO_WM_UNIT_BLOCK" val="0"/>
  <p:tag name="KSO_WM_UNIT_DEC_AREA_ID" val="eb25a4bace984af1b52d1dfa653daf83"/>
  <p:tag name="KSO_WM_UNIT_TYPE" val="i"/>
  <p:tag name="KSO_WM_UNIT_INDEX" val="1"/>
  <p:tag name="KSO_WM_UNIT_SM_LIMIT_TYPE" val="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0e74958050c250ba65b220"/>
  <p:tag name="KSO_WM_CHIP_XID" val="5f632a7f0e9bcbd1695b1f42"/>
  <p:tag name="KSO_WM_TEMPLATE_ASSEMBLE_XID" val="60656f2d4054ed1e2fb804f6"/>
  <p:tag name="KSO_WM_TEMPLATE_ASSEMBLE_GROUPID" val="60656f2d4054ed1e2fb804f6"/>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821_1*i*2"/>
  <p:tag name="KSO_WM_TEMPLATE_CATEGORY" val="diagram"/>
  <p:tag name="KSO_WM_TEMPLATE_INDEX" val="20211821"/>
  <p:tag name="KSO_WM_UNIT_LAYERLEVEL" val="1"/>
  <p:tag name="KSO_WM_TAG_VERSION" val="1.0"/>
  <p:tag name="KSO_WM_BEAUTIFY_FLAG" val="#wm#"/>
  <p:tag name="KSO_WM_UNIT_PLACING_PICTURE_MD4" val="0"/>
  <p:tag name="KSO_WM_UNIT_SM_LIMIT_TYPE" val="2"/>
  <p:tag name="KSO_WM_CHIP_GROUPID" val="5f0e74958050c250ba65b220"/>
  <p:tag name="KSO_WM_CHIP_XID" val="5f632a7f0e9bcbd1695b1f42"/>
  <p:tag name="KSO_WM_UNIT_FILL_FORE_SCHEMECOLOR_INDEX_BRIGHTNESS" val="-0.15"/>
  <p:tag name="KSO_WM_UNIT_FILL_FORE_SCHEMECOLOR_INDEX" val="14"/>
  <p:tag name="KSO_WM_UNIT_FILL_TYPE" val="1"/>
  <p:tag name="KSO_WM_UNIT_VALUE" val="9"/>
  <p:tag name="KSO_WM_TEMPLATE_ASSEMBLE_XID" val="60656f2d4054ed1e2fb804f6"/>
  <p:tag name="KSO_WM_TEMPLATE_ASSEMBLE_GROUPID" val="60656f2d4054ed1e2fb804f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821_1*i*3"/>
  <p:tag name="KSO_WM_TEMPLATE_CATEGORY" val="diagram"/>
  <p:tag name="KSO_WM_TEMPLATE_INDEX" val="20211821"/>
  <p:tag name="KSO_WM_UNIT_LAYERLEVEL" val="1"/>
  <p:tag name="KSO_WM_TAG_VERSION" val="1.0"/>
  <p:tag name="KSO_WM_BEAUTIFY_FLAG" val="#wm#"/>
  <p:tag name="KSO_WM_UNIT_PLACING_PICTURE_MD4" val="0"/>
  <p:tag name="KSO_WM_UNIT_SM_LIMIT_TYPE" val="2"/>
  <p:tag name="KSO_WM_CHIP_GROUPID" val="5f0e74958050c250ba65b220"/>
  <p:tag name="KSO_WM_CHIP_XID" val="5f632a7f0e9bcbd1695b1f42"/>
  <p:tag name="KSO_WM_UNIT_FILL_FORE_SCHEMECOLOR_INDEX_BRIGHTNESS" val="-0.15"/>
  <p:tag name="KSO_WM_UNIT_FILL_FORE_SCHEMECOLOR_INDEX" val="14"/>
  <p:tag name="KSO_WM_UNIT_FILL_TYPE" val="1"/>
  <p:tag name="KSO_WM_UNIT_VALUE" val="9"/>
  <p:tag name="KSO_WM_TEMPLATE_ASSEMBLE_XID" val="60656f2d4054ed1e2fb804f6"/>
  <p:tag name="KSO_WM_TEMPLATE_ASSEMBLE_GROUPID" val="60656f2d4054ed1e2fb804f6"/>
</p:tagLst>
</file>

<file path=ppt/tags/tag61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821_1*a*1"/>
  <p:tag name="KSO_WM_TEMPLATE_CATEGORY" val="diagram"/>
  <p:tag name="KSO_WM_TEMPLATE_INDEX" val="20211821"/>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b757fd24619b472797298a44ae7090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f7725de131549668619d558a9c8cd46"/>
  <p:tag name="KSO_WM_UNIT_TEXT_FILL_FORE_SCHEMECOLOR_INDEX_BRIGHTNESS" val="0"/>
  <p:tag name="KSO_WM_UNIT_TEXT_FILL_FORE_SCHEMECOLOR_INDEX" val="13"/>
  <p:tag name="KSO_WM_UNIT_TEXT_FILL_TYPE" val="1"/>
  <p:tag name="KSO_WM_TEMPLATE_ASSEMBLE_XID" val="60656f2d4054ed1e2fb804f6"/>
  <p:tag name="KSO_WM_TEMPLATE_ASSEMBLE_GROUPID" val="60656f2d4054ed1e2fb804f6"/>
</p:tagLst>
</file>

<file path=ppt/tags/tag6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21_1*f*1"/>
  <p:tag name="KSO_WM_TEMPLATE_CATEGORY" val="diagram"/>
  <p:tag name="KSO_WM_TEMPLATE_INDEX" val="20211821"/>
  <p:tag name="KSO_WM_UNIT_LAYERLEVEL" val="1"/>
  <p:tag name="KSO_WM_TAG_VERSION" val="1.0"/>
  <p:tag name="KSO_WM_BEAUTIFY_FLAG" val="#wm#"/>
  <p:tag name="KSO_WM_UNIT_DEFAULT_FONT" val="14;20;2"/>
  <p:tag name="KSO_WM_UNIT_BLOCK" val="0"/>
  <p:tag name="KSO_WM_UNIT_VALUE" val="100"/>
  <p:tag name="KSO_WM_UNIT_SHOW_EDIT_AREA_INDICATION" val="1"/>
  <p:tag name="KSO_WM_CHIP_GROUPID" val="5e6b05596848fb12bee65ac8"/>
  <p:tag name="KSO_WM_CHIP_XID" val="5e6b05596848fb12bee65aca"/>
  <p:tag name="KSO_WM_UNIT_DEC_AREA_ID" val="d563d3b8aa70452c9406559e5f3dcba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a26901975624fcdbe4f5d5924429f42"/>
  <p:tag name="KSO_WM_UNIT_TEXT_FILL_FORE_SCHEMECOLOR_INDEX_BRIGHTNESS" val="0.25"/>
  <p:tag name="KSO_WM_UNIT_TEXT_FILL_FORE_SCHEMECOLOR_INDEX" val="13"/>
  <p:tag name="KSO_WM_UNIT_TEXT_FILL_TYPE" val="1"/>
  <p:tag name="KSO_WM_TEMPLATE_ASSEMBLE_XID" val="60656f2d4054ed1e2fb804f6"/>
  <p:tag name="KSO_WM_TEMPLATE_ASSEMBLE_GROUPID" val="60656f2d4054ed1e2fb804f6"/>
</p:tagLst>
</file>

<file path=ppt/tags/tag613.xml><?xml version="1.0" encoding="utf-8"?>
<p:tagLst xmlns:p="http://schemas.openxmlformats.org/presentationml/2006/main">
  <p:tag name="KSO_WM_BEAUTIFY_FLAG" val="#wm#"/>
  <p:tag name="KSO_WM_TEMPLATE_CATEGORY" val="diagram"/>
  <p:tag name="KSO_WM_TEMPLATE_INDEX" val="20201448"/>
</p:tagLst>
</file>

<file path=ppt/tags/tag614.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424_1*a*1"/>
  <p:tag name="KSO_WM_TEMPLATE_CATEGORY" val="diagram"/>
  <p:tag name="KSO_WM_TEMPLATE_INDEX" val="2021242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155d6a827f30494b9f4c58314845d7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2dfc9b542364559b342657e8a129de7"/>
  <p:tag name="KSO_WM_UNIT_SUPPORT_BIG_FONT" val="1"/>
  <p:tag name="KSO_WM_UNIT_TEXT_FILL_FORE_SCHEMECOLOR_INDEX_BRIGHTNESS" val="0"/>
  <p:tag name="KSO_WM_UNIT_TEXT_FILL_FORE_SCHEMECOLOR_INDEX" val="13"/>
  <p:tag name="KSO_WM_UNIT_TEXT_FILL_TYPE" val="1"/>
  <p:tag name="KSO_WM_TEMPLATE_ASSEMBLE_XID" val="60656f494054ed1e2fb80704"/>
  <p:tag name="KSO_WM_TEMPLATE_ASSEMBLE_GROUPID" val="60656f494054ed1e2fb80704"/>
</p:tagLst>
</file>

<file path=ppt/tags/tag61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24_1*f*1"/>
  <p:tag name="KSO_WM_TEMPLATE_CATEGORY" val="diagram"/>
  <p:tag name="KSO_WM_TEMPLATE_INDEX" val="20212424"/>
  <p:tag name="KSO_WM_UNIT_LAYERLEVEL" val="1"/>
  <p:tag name="KSO_WM_TAG_VERSION" val="1.0"/>
  <p:tag name="KSO_WM_BEAUTIFY_FLAG" val="#wm#"/>
  <p:tag name="KSO_WM_UNIT_DEFAULT_FONT" val="14;20;2"/>
  <p:tag name="KSO_WM_UNIT_BLOCK" val="0"/>
  <p:tag name="KSO_WM_UNIT_VALUE" val="38"/>
  <p:tag name="KSO_WM_UNIT_SHOW_EDIT_AREA_INDICATION" val="1"/>
  <p:tag name="KSO_WM_CHIP_GROUPID" val="5e6b05596848fb12bee65ac8"/>
  <p:tag name="KSO_WM_CHIP_XID" val="5e6b05596848fb12bee65aca"/>
  <p:tag name="KSO_WM_UNIT_DEC_AREA_ID" val="e660f51c9dd347bdb2122ae2c8c75c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34e05be6d924eec9e0ac5663a734b01"/>
  <p:tag name="KSO_WM_UNIT_SUPPORT_BIG_FONT" val="1"/>
  <p:tag name="KSO_WM_UNIT_TEXT_FILL_FORE_SCHEMECOLOR_INDEX_BRIGHTNESS" val="0.25"/>
  <p:tag name="KSO_WM_UNIT_TEXT_FILL_FORE_SCHEMECOLOR_INDEX" val="13"/>
  <p:tag name="KSO_WM_UNIT_TEXT_FILL_TYPE" val="1"/>
  <p:tag name="KSO_WM_TEMPLATE_ASSEMBLE_XID" val="60656f494054ed1e2fb80704"/>
  <p:tag name="KSO_WM_TEMPLATE_ASSEMBLE_GROUPID" val="60656f494054ed1e2fb80704"/>
</p:tagLst>
</file>

<file path=ppt/tags/tag617.xml><?xml version="1.0" encoding="utf-8"?>
<p:tagLst xmlns:p="http://schemas.openxmlformats.org/presentationml/2006/main">
  <p:tag name="KSO_WM_UNIT_BLOCK" val="0"/>
  <p:tag name="KSO_WM_UNIT_SM_LIMIT_TYPE" val="2"/>
  <p:tag name="KSO_WM_UNIT_DEC_AREA_ID" val="110d945efcb14d3f934c623b2593b073"/>
  <p:tag name="KSO_WM_UNIT_HIGHLIGHT" val="0"/>
  <p:tag name="KSO_WM_UNIT_COMPATIBLE" val="0"/>
  <p:tag name="KSO_WM_UNIT_DIAGRAM_ISNUMVISUAL" val="0"/>
  <p:tag name="KSO_WM_UNIT_DIAGRAM_ISREFERUNIT" val="0"/>
  <p:tag name="KSO_WM_UNIT_TYPE" val="i"/>
  <p:tag name="KSO_WM_UNIT_INDEX" val="1"/>
  <p:tag name="KSO_WM_UNIT_ID" val="diagram20212424_1*i*1"/>
  <p:tag name="KSO_WM_TEMPLATE_CATEGORY" val="diagram"/>
  <p:tag name="KSO_WM_TEMPLATE_INDEX" val="2021242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b6f3dda340fd2c9b7b91"/>
  <p:tag name="KSO_WM_CHIP_XID" val="5f22b6f3dda340fd2c9b7b9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494054ed1e2fb80704"/>
  <p:tag name="KSO_WM_TEMPLATE_ASSEMBLE_GROUPID" val="60656f494054ed1e2fb80704"/>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424_1*i*2"/>
  <p:tag name="KSO_WM_TEMPLATE_CATEGORY" val="diagram"/>
  <p:tag name="KSO_WM_TEMPLATE_INDEX" val="20212424"/>
  <p:tag name="KSO_WM_UNIT_LAYERLEVEL" val="1"/>
  <p:tag name="KSO_WM_TAG_VERSION" val="1.0"/>
  <p:tag name="KSO_WM_BEAUTIFY_FLAG" val="#wm#"/>
  <p:tag name="KSO_WM_UNIT_BLOCK" val="0"/>
  <p:tag name="KSO_WM_UNIT_SM_LIMIT_TYPE" val="0"/>
  <p:tag name="KSO_WM_UNIT_DEC_AREA_ID" val="e1ee823d2cab42c69ac08ff97c431d7e"/>
  <p:tag name="KSO_WM_UNIT_TYPE" val="i"/>
  <p:tag name="KSO_WM_UNIT_INDEX" val="2"/>
  <p:tag name="KSO_WM_UNIT_DECORATE_INFO" val="{&quot;DecorateInfoH&quot;:{&quot;IsAbs&quot;:true},&quot;DecorateInfoW&quot;:{&quot;IsAbs&quot;:true},&quot;DecorateInfoX&quot;:{&quot;IsAbs&quot;:true,&quot;Pos&quot;:2},&quot;DecorateInfoY&quot;:{&quot;IsAbs&quot;:true,&quot;Pos&quot;:2},&quot;ReferentInfo&quot;:{&quot;Id&quot;:&quot;155d6a827f30494b9f4c58314845d7ed&quot;,&quot;X&quot;:{&quot;Pos&quot;:2},&quot;Y&quot;:{&quot;Pos&quot;:0}},&quot;whChangeMode&quot;:0}"/>
  <p:tag name="KSO_WM_CHIP_GROUPID" val="5f22b6f3dda340fd2c9b7b91"/>
  <p:tag name="KSO_WM_CHIP_XID" val="5f22b6f3dda340fd2c9b7b9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494054ed1e2fb80704"/>
  <p:tag name="KSO_WM_TEMPLATE_ASSEMBLE_GROUPID" val="60656f494054ed1e2fb80704"/>
</p:tagLst>
</file>

<file path=ppt/tags/tag619.xml><?xml version="1.0" encoding="utf-8"?>
<p:tagLst xmlns:p="http://schemas.openxmlformats.org/presentationml/2006/main">
  <p:tag name="KSO_WM_BEAUTIFY_FLAG" val="#wm#"/>
  <p:tag name="KSO_WM_TEMPLATE_CATEGORY" val="diagram"/>
  <p:tag name="KSO_WM_TEMPLATE_INDEX" val="20212424"/>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424_1*a*1"/>
  <p:tag name="KSO_WM_TEMPLATE_CATEGORY" val="diagram"/>
  <p:tag name="KSO_WM_TEMPLATE_INDEX" val="2021242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155d6a827f30494b9f4c58314845d7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2dfc9b542364559b342657e8a129de7"/>
  <p:tag name="KSO_WM_UNIT_SUPPORT_BIG_FONT" val="1"/>
  <p:tag name="KSO_WM_UNIT_TEXT_FILL_FORE_SCHEMECOLOR_INDEX_BRIGHTNESS" val="0"/>
  <p:tag name="KSO_WM_UNIT_TEXT_FILL_FORE_SCHEMECOLOR_INDEX" val="13"/>
  <p:tag name="KSO_WM_UNIT_TEXT_FILL_TYPE" val="1"/>
  <p:tag name="KSO_WM_TEMPLATE_ASSEMBLE_XID" val="60656f494054ed1e2fb80704"/>
  <p:tag name="KSO_WM_TEMPLATE_ASSEMBLE_GROUPID" val="60656f494054ed1e2fb80704"/>
</p:tagLst>
</file>

<file path=ppt/tags/tag62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24_1*f*1"/>
  <p:tag name="KSO_WM_TEMPLATE_CATEGORY" val="diagram"/>
  <p:tag name="KSO_WM_TEMPLATE_INDEX" val="20212424"/>
  <p:tag name="KSO_WM_UNIT_LAYERLEVEL" val="1"/>
  <p:tag name="KSO_WM_TAG_VERSION" val="1.0"/>
  <p:tag name="KSO_WM_BEAUTIFY_FLAG" val="#wm#"/>
  <p:tag name="KSO_WM_UNIT_DEFAULT_FONT" val="14;20;2"/>
  <p:tag name="KSO_WM_UNIT_BLOCK" val="0"/>
  <p:tag name="KSO_WM_UNIT_VALUE" val="38"/>
  <p:tag name="KSO_WM_UNIT_SHOW_EDIT_AREA_INDICATION" val="1"/>
  <p:tag name="KSO_WM_CHIP_GROUPID" val="5e6b05596848fb12bee65ac8"/>
  <p:tag name="KSO_WM_CHIP_XID" val="5e6b05596848fb12bee65aca"/>
  <p:tag name="KSO_WM_UNIT_DEC_AREA_ID" val="e660f51c9dd347bdb2122ae2c8c75c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34e05be6d924eec9e0ac5663a734b01"/>
  <p:tag name="KSO_WM_UNIT_SUPPORT_BIG_FONT" val="1"/>
  <p:tag name="KSO_WM_UNIT_TEXT_FILL_FORE_SCHEMECOLOR_INDEX_BRIGHTNESS" val="0.25"/>
  <p:tag name="KSO_WM_UNIT_TEXT_FILL_FORE_SCHEMECOLOR_INDEX" val="13"/>
  <p:tag name="KSO_WM_UNIT_TEXT_FILL_TYPE" val="1"/>
  <p:tag name="KSO_WM_TEMPLATE_ASSEMBLE_XID" val="60656f494054ed1e2fb80704"/>
  <p:tag name="KSO_WM_TEMPLATE_ASSEMBLE_GROUPID" val="60656f494054ed1e2fb80704"/>
</p:tagLst>
</file>

<file path=ppt/tags/tag623.xml><?xml version="1.0" encoding="utf-8"?>
<p:tagLst xmlns:p="http://schemas.openxmlformats.org/presentationml/2006/main">
  <p:tag name="KSO_WM_UNIT_BLOCK" val="0"/>
  <p:tag name="KSO_WM_UNIT_SM_LIMIT_TYPE" val="2"/>
  <p:tag name="KSO_WM_UNIT_DEC_AREA_ID" val="110d945efcb14d3f934c623b2593b073"/>
  <p:tag name="KSO_WM_UNIT_HIGHLIGHT" val="0"/>
  <p:tag name="KSO_WM_UNIT_COMPATIBLE" val="0"/>
  <p:tag name="KSO_WM_UNIT_DIAGRAM_ISNUMVISUAL" val="0"/>
  <p:tag name="KSO_WM_UNIT_DIAGRAM_ISREFERUNIT" val="0"/>
  <p:tag name="KSO_WM_UNIT_TYPE" val="i"/>
  <p:tag name="KSO_WM_UNIT_INDEX" val="1"/>
  <p:tag name="KSO_WM_UNIT_ID" val="diagram20212424_1*i*1"/>
  <p:tag name="KSO_WM_TEMPLATE_CATEGORY" val="diagram"/>
  <p:tag name="KSO_WM_TEMPLATE_INDEX" val="20212424"/>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b6f3dda340fd2c9b7b91"/>
  <p:tag name="KSO_WM_CHIP_XID" val="5f22b6f3dda340fd2c9b7b9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494054ed1e2fb80704"/>
  <p:tag name="KSO_WM_TEMPLATE_ASSEMBLE_GROUPID" val="60656f494054ed1e2fb80704"/>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424_1*i*2"/>
  <p:tag name="KSO_WM_TEMPLATE_CATEGORY" val="diagram"/>
  <p:tag name="KSO_WM_TEMPLATE_INDEX" val="20212424"/>
  <p:tag name="KSO_WM_UNIT_LAYERLEVEL" val="1"/>
  <p:tag name="KSO_WM_TAG_VERSION" val="1.0"/>
  <p:tag name="KSO_WM_BEAUTIFY_FLAG" val="#wm#"/>
  <p:tag name="KSO_WM_UNIT_BLOCK" val="0"/>
  <p:tag name="KSO_WM_UNIT_SM_LIMIT_TYPE" val="0"/>
  <p:tag name="KSO_WM_UNIT_DEC_AREA_ID" val="e1ee823d2cab42c69ac08ff97c431d7e"/>
  <p:tag name="KSO_WM_UNIT_TYPE" val="i"/>
  <p:tag name="KSO_WM_UNIT_INDEX" val="2"/>
  <p:tag name="KSO_WM_UNIT_DECORATE_INFO" val="{&quot;DecorateInfoH&quot;:{&quot;IsAbs&quot;:true},&quot;DecorateInfoW&quot;:{&quot;IsAbs&quot;:true},&quot;DecorateInfoX&quot;:{&quot;IsAbs&quot;:true,&quot;Pos&quot;:2},&quot;DecorateInfoY&quot;:{&quot;IsAbs&quot;:true,&quot;Pos&quot;:2},&quot;ReferentInfo&quot;:{&quot;Id&quot;:&quot;155d6a827f30494b9f4c58314845d7ed&quot;,&quot;X&quot;:{&quot;Pos&quot;:2},&quot;Y&quot;:{&quot;Pos&quot;:0}},&quot;whChangeMode&quot;:0}"/>
  <p:tag name="KSO_WM_CHIP_GROUPID" val="5f22b6f3dda340fd2c9b7b91"/>
  <p:tag name="KSO_WM_CHIP_XID" val="5f22b6f3dda340fd2c9b7b9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f494054ed1e2fb80704"/>
  <p:tag name="KSO_WM_TEMPLATE_ASSEMBLE_GROUPID" val="60656f494054ed1e2fb80704"/>
</p:tagLst>
</file>

<file path=ppt/tags/tag625.xml><?xml version="1.0" encoding="utf-8"?>
<p:tagLst xmlns:p="http://schemas.openxmlformats.org/presentationml/2006/main">
  <p:tag name="KSO_WM_BEAUTIFY_FLAG" val="#wm#"/>
  <p:tag name="KSO_WM_TEMPLATE_CATEGORY" val="diagram"/>
  <p:tag name="KSO_WM_TEMPLATE_INDEX" val="20212424"/>
</p:tagLst>
</file>

<file path=ppt/tags/tag626.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908_1*i*1"/>
  <p:tag name="KSO_WM_TEMPLATE_CATEGORY" val="diagram"/>
  <p:tag name="KSO_WM_TEMPLATE_INDEX" val="20211908"/>
  <p:tag name="KSO_WM_UNIT_LAYERLEVEL" val="1"/>
  <p:tag name="KSO_WM_TAG_VERSION" val="1.0"/>
  <p:tag name="KSO_WM_BEAUTIFY_FLAG" val="#wm#"/>
  <p:tag name="KSO_WM_UNIT_ADJUSTLAYOUT_ID" val="25"/>
  <p:tag name="KSO_WM_UNIT_COLOR_SCHEME_SHAPE_ID" val="25"/>
  <p:tag name="KSO_WM_UNIT_COLOR_SCHEME_PARENT_PAGE" val="0_1"/>
  <p:tag name="KSO_WM_UNIT_FOIL_COLOR" val="1"/>
  <p:tag name="KSO_WM_UNIT_BLOCK" val="0"/>
  <p:tag name="KSO_WM_UNIT_SM_LIMIT_TYPE" val="2"/>
  <p:tag name="KSO_WM_UNIT_DEC_AREA_ID" val="dc4ab721f7e44c728458d3a6fc27f4a5"/>
  <p:tag name="KSO_WM_UNIT_DECORATE_INFO" val="{&quot;ReferentInfo&quot;:{&quot;Id&quot;:&quot;slide&quot;,&quot;X&quot;:{&quot;Pos&quot;:2},&quot;Y&quot;:{&quot;Pos&quot;:1}},&quot;DecorateInfoX&quot;:{&quot;Pos&quot;:2,&quot;IsAbs&quot;:false},&quot;DecorateInfoY&quot;:{&quot;Pos&quot;:1,&quot;IsAbs&quot;:false},&quot;DecorateInfoW&quot;:{&quot;IsAbs&quot;:false},&quot;DecorateInfoH&quot;:{&quot;IsAbs&quot;:false},&quot;whChangeMode&quot;:0}"/>
  <p:tag name="KSO_WM_CHIP_GROUPID" val="5eedbea4fa6683b8872baaba"/>
  <p:tag name="KSO_WM_CHIP_XID" val="5eedbea4fa6683b8872baabb"/>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4"/>
  <p:tag name="KSO_WM_UNIT_TEXT_FILL_TYPE" val="1"/>
  <p:tag name="KSO_WM_UNIT_VALUE" val="589"/>
  <p:tag name="KSO_WM_TEMPLATE_ASSEMBLE_XID" val="60656f0f4054ed1e2fb802be"/>
  <p:tag name="KSO_WM_TEMPLATE_ASSEMBLE_GROUPID" val="60656f0f4054ed1e2fb802be"/>
</p:tagLst>
</file>

<file path=ppt/tags/tag628.xml><?xml version="1.0" encoding="utf-8"?>
<p:tagLst xmlns:p="http://schemas.openxmlformats.org/presentationml/2006/main">
  <p:tag name="KSO_WM_UNIT_VALUE" val="1269*1269"/>
  <p:tag name="KSO_WM_UNIT_HIGHLIGHT" val="0"/>
  <p:tag name="KSO_WM_UNIT_COMPATIBLE" val="1"/>
  <p:tag name="KSO_WM_UNIT_DIAGRAM_ISNUMVISUAL" val="0"/>
  <p:tag name="KSO_WM_UNIT_DIAGRAM_ISREFERUNIT" val="0"/>
  <p:tag name="KSO_WM_UNIT_TYPE" val="d"/>
  <p:tag name="KSO_WM_UNIT_INDEX" val="1"/>
  <p:tag name="KSO_WM_UNIT_ID" val="diagram20211908_1*d*1"/>
  <p:tag name="KSO_WM_TEMPLATE_CATEGORY" val="diagram"/>
  <p:tag name="KSO_WM_TEMPLATE_INDEX" val="20211908"/>
  <p:tag name="KSO_WM_UNIT_LAYERLEVEL" val="1"/>
  <p:tag name="KSO_WM_TAG_VERSION" val="1.0"/>
  <p:tag name="KSO_WM_BEAUTIFY_FLAG" val="#wm#"/>
  <p:tag name="KSO_WM_CHIP_GROUPID" val="5e7310da9a230a26b9e88a19"/>
  <p:tag name="KSO_WM_CHIP_XID" val="5e7310da9a230a26b9e88a1a"/>
  <p:tag name="KSO_WM_UNIT_DEC_AREA_ID" val="100b2ce681194012a34a97677493ab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2028e75a9ea4f4cacb8092ea8cfe713"/>
  <p:tag name="KSO_WM_UNIT_PLACING_PICTURE" val="02028e75a9ea4f4cacb8092ea8cfe713"/>
  <p:tag name="KSO_WM_TEMPLATE_ASSEMBLE_XID" val="60656f0f4054ed1e2fb802be"/>
  <p:tag name="KSO_WM_TEMPLATE_ASSEMBLE_GROUPID" val="60656f0f4054ed1e2fb802be"/>
</p:tagLst>
</file>

<file path=ppt/tags/tag629.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08_1*f*1"/>
  <p:tag name="KSO_WM_TEMPLATE_CATEGORY" val="diagram"/>
  <p:tag name="KSO_WM_TEMPLATE_INDEX" val="20211908"/>
  <p:tag name="KSO_WM_UNIT_LAYERLEVEL" val="1"/>
  <p:tag name="KSO_WM_TAG_VERSION" val="1.0"/>
  <p:tag name="KSO_WM_BEAUTIFY_FLAG" val="#wm#"/>
  <p:tag name="KSO_WM_UNIT_DEFAULT_FONT" val="14;20;2"/>
  <p:tag name="KSO_WM_UNIT_BLOCK" val="0"/>
  <p:tag name="KSO_WM_UNIT_VALUE" val="44"/>
  <p:tag name="KSO_WM_UNIT_SHOW_EDIT_AREA_INDICATION" val="1"/>
  <p:tag name="KSO_WM_CHIP_GROUPID" val="5e6b05596848fb12bee65ac8"/>
  <p:tag name="KSO_WM_CHIP_XID" val="5e6b05596848fb12bee65aca"/>
  <p:tag name="KSO_WM_UNIT_DEC_AREA_ID" val="1e8b9139ec6a48a9bf8cca34b975ce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46b48368e68408abe9cf6fea1658535"/>
  <p:tag name="KSO_WM_UNIT_SUPPORT_BIG_FONT" val="1"/>
  <p:tag name="KSO_WM_UNIT_TEXT_FILL_FORE_SCHEMECOLOR_INDEX_BRIGHTNESS" val="0.25"/>
  <p:tag name="KSO_WM_UNIT_TEXT_FILL_FORE_SCHEMECOLOR_INDEX" val="13"/>
  <p:tag name="KSO_WM_UNIT_TEXT_FILL_TYPE" val="1"/>
  <p:tag name="KSO_WM_TEMPLATE_ASSEMBLE_XID" val="60656f0f4054ed1e2fb802be"/>
  <p:tag name="KSO_WM_TEMPLATE_ASSEMBLE_GROUPID" val="60656f0f4054ed1e2fb802be"/>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BEAUTIFY_FLAG" val="#wm#"/>
  <p:tag name="KSO_WM_TEMPLATE_CATEGORY" val="diagram"/>
  <p:tag name="KSO_WM_TEMPLATE_INDEX" val="20212424"/>
</p:tagLst>
</file>

<file path=ppt/tags/tag631.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12424_1*a*1"/>
  <p:tag name="KSO_WM_TEMPLATE_CATEGORY" val="diagram"/>
  <p:tag name="KSO_WM_TEMPLATE_INDEX" val="20212424"/>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155d6a827f30494b9f4c58314845d7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32dfc9b542364559b342657e8a129de7"/>
  <p:tag name="KSO_WM_UNIT_SUPPORT_BIG_FONT" val="1"/>
  <p:tag name="KSO_WM_UNIT_TEXT_FILL_FORE_SCHEMECOLOR_INDEX_BRIGHTNESS" val="0"/>
  <p:tag name="KSO_WM_UNIT_TEXT_FILL_FORE_SCHEMECOLOR_INDEX" val="13"/>
  <p:tag name="KSO_WM_UNIT_TEXT_FILL_TYPE" val="1"/>
  <p:tag name="KSO_WM_TEMPLATE_ASSEMBLE_XID" val="60656f494054ed1e2fb80704"/>
  <p:tag name="KSO_WM_TEMPLATE_ASSEMBLE_GROUPID" val="60656f494054ed1e2fb80704"/>
</p:tagLst>
</file>

<file path=ppt/tags/tag63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24_1*f*1"/>
  <p:tag name="KSO_WM_TEMPLATE_CATEGORY" val="diagram"/>
  <p:tag name="KSO_WM_TEMPLATE_INDEX" val="20212424"/>
  <p:tag name="KSO_WM_UNIT_LAYERLEVEL" val="1"/>
  <p:tag name="KSO_WM_TAG_VERSION" val="1.0"/>
  <p:tag name="KSO_WM_BEAUTIFY_FLAG" val="#wm#"/>
  <p:tag name="KSO_WM_UNIT_DEFAULT_FONT" val="14;20;2"/>
  <p:tag name="KSO_WM_UNIT_BLOCK" val="0"/>
  <p:tag name="KSO_WM_UNIT_VALUE" val="38"/>
  <p:tag name="KSO_WM_UNIT_SHOW_EDIT_AREA_INDICATION" val="1"/>
  <p:tag name="KSO_WM_CHIP_GROUPID" val="5e6b05596848fb12bee65ac8"/>
  <p:tag name="KSO_WM_CHIP_XID" val="5e6b05596848fb12bee65aca"/>
  <p:tag name="KSO_WM_UNIT_DEC_AREA_ID" val="e660f51c9dd347bdb2122ae2c8c75c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34e05be6d924eec9e0ac5663a734b01"/>
  <p:tag name="KSO_WM_UNIT_SUPPORT_BIG_FONT" val="1"/>
  <p:tag name="KSO_WM_UNIT_TEXT_FILL_FORE_SCHEMECOLOR_INDEX_BRIGHTNESS" val="0.25"/>
  <p:tag name="KSO_WM_UNIT_TEXT_FILL_FORE_SCHEMECOLOR_INDEX" val="13"/>
  <p:tag name="KSO_WM_UNIT_TEXT_FILL_TYPE" val="1"/>
  <p:tag name="KSO_WM_TEMPLATE_ASSEMBLE_XID" val="60656f494054ed1e2fb80704"/>
  <p:tag name="KSO_WM_TEMPLATE_ASSEMBLE_GROUPID" val="60656f494054ed1e2fb80704"/>
</p:tagLst>
</file>

<file path=ppt/tags/tag634.xml><?xml version="1.0" encoding="utf-8"?>
<p:tagLst xmlns:p="http://schemas.openxmlformats.org/presentationml/2006/main">
  <p:tag name="KSO_WM_BEAUTIFY_FLAG" val="#wm#"/>
  <p:tag name="KSO_WM_TEMPLATE_CATEGORY" val="diagram"/>
  <p:tag name="KSO_WM_TEMPLATE_INDEX" val="20212424"/>
</p:tagLst>
</file>

<file path=ppt/tags/tag635.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36.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37.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38.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1_1*f*1"/>
  <p:tag name="KSO_WM_TEMPLATE_CATEGORY" val="diagram"/>
  <p:tag name="KSO_WM_TEMPLATE_INDEX" val="2021105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fa23e79076be41119ad642c4cda491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0ce386d980456f8564befea39e3cb3"/>
  <p:tag name="KSO_WM_UNIT_TEXT_FILL_FORE_SCHEMECOLOR_INDEX_BRIGHTNESS" val="0.25"/>
  <p:tag name="KSO_WM_UNIT_TEXT_FILL_FORE_SCHEMECOLOR_INDEX" val="13"/>
  <p:tag name="KSO_WM_UNIT_TEXT_FILL_TYPE" val="1"/>
  <p:tag name="KSO_WM_TEMPLATE_ASSEMBLE_XID" val="60656ea44054ed1e2fb7fce2"/>
  <p:tag name="KSO_WM_TEMPLATE_ASSEMBLE_GROUPID" val="60656ea44054ed1e2fb7fce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UNIT_VALUE" val="1142*1565"/>
  <p:tag name="KSO_WM_UNIT_HIGHLIGHT" val="0"/>
  <p:tag name="KSO_WM_UNIT_COMPATIBLE" val="1"/>
  <p:tag name="KSO_WM_UNIT_DIAGRAM_ISNUMVISUAL" val="0"/>
  <p:tag name="KSO_WM_UNIT_DIAGRAM_ISREFERUNIT" val="0"/>
  <p:tag name="KSO_WM_UNIT_TYPE" val="d"/>
  <p:tag name="KSO_WM_UNIT_INDEX" val="1"/>
  <p:tag name="KSO_WM_UNIT_ID" val="diagram20211051_1*d*1"/>
  <p:tag name="KSO_WM_TEMPLATE_CATEGORY" val="diagram"/>
  <p:tag name="KSO_WM_TEMPLATE_INDEX" val="20211051"/>
  <p:tag name="KSO_WM_UNIT_LAYERLEVEL" val="1"/>
  <p:tag name="KSO_WM_TAG_VERSION" val="1.0"/>
  <p:tag name="KSO_WM_BEAUTIFY_FLAG" val="#wm#"/>
  <p:tag name="KSO_WM_CHIP_GROUPID" val="5e7310da9a230a26b9e88a19"/>
  <p:tag name="KSO_WM_CHIP_XID" val="5e7310da9a230a26b9e88a1a"/>
  <p:tag name="KSO_WM_UNIT_DEC_AREA_ID" val="f2876e609c7144a48ef7013c55026b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902a4d0b8544cc19ecd8dfac07ae853"/>
  <p:tag name="KSO_WM_UNIT_SUPPORT_UNIT_TYPE" val="[&quot;l&quot;,&quot;m&quot;,&quot;n&quot;,&quot;o&quot;,&quot;p&quot;,&quot;q&quot;,&quot;r&quot;,&quot;δ&quot;,&quot;ε&quot;,&quot;ζ&quot;,&quot;η&quot;,&quot;d&quot;,&quot;α&quot;,&quot;β&quot;,&quot;θ&quot;]"/>
  <p:tag name="KSO_WM_TEMPLATE_ASSEMBLE_XID" val="60656ea44054ed1e2fb7fce2"/>
  <p:tag name="KSO_WM_TEMPLATE_ASSEMBLE_GROUPID" val="60656ea44054ed1e2fb7fce2"/>
  <p:tag name="REFSHAPE" val="1707655084"/>
</p:tagLst>
</file>

<file path=ppt/tags/tag641.xml><?xml version="1.0" encoding="utf-8"?>
<p:tagLst xmlns:p="http://schemas.openxmlformats.org/presentationml/2006/main">
  <p:tag name="KSO_WM_BEAUTIFY_FLAG" val="#wm#"/>
  <p:tag name="KSO_WM_TEMPLATE_CATEGORY" val="diagram"/>
  <p:tag name="KSO_WM_TEMPLATE_INDEX" val="20212424"/>
</p:tagLst>
</file>

<file path=ppt/tags/tag642.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43.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44.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45.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1_1*f*1"/>
  <p:tag name="KSO_WM_TEMPLATE_CATEGORY" val="diagram"/>
  <p:tag name="KSO_WM_TEMPLATE_INDEX" val="2021105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fa23e79076be41119ad642c4cda491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0ce386d980456f8564befea39e3cb3"/>
  <p:tag name="KSO_WM_UNIT_TEXT_FILL_FORE_SCHEMECOLOR_INDEX_BRIGHTNESS" val="0.25"/>
  <p:tag name="KSO_WM_UNIT_TEXT_FILL_FORE_SCHEMECOLOR_INDEX" val="13"/>
  <p:tag name="KSO_WM_UNIT_TEXT_FILL_TYPE" val="1"/>
  <p:tag name="KSO_WM_TEMPLATE_ASSEMBLE_XID" val="60656ea44054ed1e2fb7fce2"/>
  <p:tag name="KSO_WM_TEMPLATE_ASSEMBLE_GROUPID" val="60656ea44054ed1e2fb7fce2"/>
</p:tagLst>
</file>

<file path=ppt/tags/tag647.xml><?xml version="1.0" encoding="utf-8"?>
<p:tagLst xmlns:p="http://schemas.openxmlformats.org/presentationml/2006/main">
  <p:tag name="KSO_WM_BEAUTIFY_FLAG" val="#wm#"/>
  <p:tag name="KSO_WM_TEMPLATE_CATEGORY" val="diagram"/>
  <p:tag name="KSO_WM_TEMPLATE_INDEX" val="20212424"/>
</p:tagLst>
</file>

<file path=ppt/tags/tag648.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49.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51.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52.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93_1*i*1"/>
  <p:tag name="KSO_WM_TEMPLATE_CATEGORY" val="diagram"/>
  <p:tag name="KSO_WM_TEMPLATE_INDEX" val="20212793"/>
  <p:tag name="KSO_WM_UNIT_LAYERLEVEL" val="1"/>
  <p:tag name="KSO_WM_TAG_VERSION" val="1.0"/>
  <p:tag name="KSO_WM_BEAUTIFY_FLAG" val="#wm#"/>
  <p:tag name="KSO_WM_UNIT_DEC_AREA_ID" val="a239c928622a40b8a0216813e6707a36"/>
  <p:tag name="KSO_WM_UNIT_DECORATE_INFO" val="{&quot;DecorateInfoH&quot;:{&quot;IsAbs&quot;:false},&quot;DecorateInfoW&quot;:{&quot;IsAbs&quot;:false},&quot;DecorateInfoX&quot;:{&quot;IsAbs&quot;:true,&quot;Pos&quot;:1},&quot;DecorateInfoY&quot;:{&quot;IsAbs&quot;:true,&quot;Pos&quot;:1},&quot;ReferentInfo&quot;:{&quot;Id&quot;:&quot;97bb5ab66be141ed827da067e918f17a&quot;,&quot;X&quot;:{&quot;Pos&quot;:1},&quot;Y&quot;:{&quot;Pos&quot;:1}},&quot;whChangeMode&quot;:1}"/>
  <p:tag name="KSO_WM_CHIP_GROUPID" val="5eda13105860357932c55e1f"/>
  <p:tag name="KSO_WM_CHIP_XID" val="5ed1cf097ab0972fba70b1e8"/>
  <p:tag name="KSO_WM_TEMPLATE_ASSEMBLE_XID" val="60656f514054ed1e2fb807b9"/>
  <p:tag name="KSO_WM_TEMPLATE_ASSEMBLE_GROUPID" val="60656f514054ed1e2fb807b9"/>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93_1*i*2"/>
  <p:tag name="KSO_WM_TEMPLATE_CATEGORY" val="diagram"/>
  <p:tag name="KSO_WM_TEMPLATE_INDEX" val="20212793"/>
  <p:tag name="KSO_WM_UNIT_LAYERLEVEL" val="1"/>
  <p:tag name="KSO_WM_TAG_VERSION" val="1.0"/>
  <p:tag name="KSO_WM_BEAUTIFY_FLAG" val="#wm#"/>
  <p:tag name="KSO_WM_UNIT_SM_LIMIT_TYPE" val="2"/>
  <p:tag name="KSO_WM_CHIP_GROUPID" val="5eda13105860357932c55e1f"/>
  <p:tag name="KSO_WM_CHIP_XID" val="5ed1cf097ab0972fba70b1e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40"/>
  <p:tag name="KSO_WM_TEMPLATE_ASSEMBLE_XID" val="60656f514054ed1e2fb807b9"/>
  <p:tag name="KSO_WM_TEMPLATE_ASSEMBLE_GROUPID" val="60656f514054ed1e2fb807b9"/>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93_1*i*3"/>
  <p:tag name="KSO_WM_TEMPLATE_CATEGORY" val="diagram"/>
  <p:tag name="KSO_WM_TEMPLATE_INDEX" val="20212793"/>
  <p:tag name="KSO_WM_UNIT_LAYERLEVEL" val="1"/>
  <p:tag name="KSO_WM_TAG_VERSION" val="1.0"/>
  <p:tag name="KSO_WM_BEAUTIFY_FLAG" val="#wm#"/>
  <p:tag name="KSO_WM_UNIT_SM_LIMIT_TYPE" val="2"/>
  <p:tag name="KSO_WM_CHIP_GROUPID" val="5eda13105860357932c55e1f"/>
  <p:tag name="KSO_WM_CHIP_XID" val="5ed1cf097ab0972fba70b1e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55"/>
  <p:tag name="KSO_WM_TEMPLATE_ASSEMBLE_XID" val="60656f514054ed1e2fb807b9"/>
  <p:tag name="KSO_WM_TEMPLATE_ASSEMBLE_GROUPID" val="60656f514054ed1e2fb807b9"/>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793_1*i*4"/>
  <p:tag name="KSO_WM_TEMPLATE_CATEGORY" val="diagram"/>
  <p:tag name="KSO_WM_TEMPLATE_INDEX" val="20212793"/>
  <p:tag name="KSO_WM_UNIT_LAYERLEVEL" val="1"/>
  <p:tag name="KSO_WM_TAG_VERSION" val="1.0"/>
  <p:tag name="KSO_WM_BEAUTIFY_FLAG" val="#wm#"/>
  <p:tag name="KSO_WM_UNIT_SM_LIMIT_TYPE" val="2"/>
  <p:tag name="KSO_WM_CHIP_GROUPID" val="5eda13105860357932c55e1f"/>
  <p:tag name="KSO_WM_CHIP_XID" val="5ed1cf097ab0972fba70b1e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55"/>
  <p:tag name="KSO_WM_TEMPLATE_ASSEMBLE_XID" val="60656f514054ed1e2fb807b9"/>
  <p:tag name="KSO_WM_TEMPLATE_ASSEMBLE_GROUPID" val="60656f514054ed1e2fb807b9"/>
</p:tagLst>
</file>

<file path=ppt/tags/tag656.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2793_1*a*1"/>
  <p:tag name="KSO_WM_TEMPLATE_CATEGORY" val="diagram"/>
  <p:tag name="KSO_WM_TEMPLATE_INDEX" val="2021279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630679fc9044318bd887728e11e7d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fc2e1043fad441c9829ffbdaa1fcda9"/>
  <p:tag name="KSO_WM_UNIT_TEXT_FILL_FORE_SCHEMECOLOR_INDEX_BRIGHTNESS" val="0"/>
  <p:tag name="KSO_WM_UNIT_TEXT_FILL_FORE_SCHEMECOLOR_INDEX" val="13"/>
  <p:tag name="KSO_WM_UNIT_TEXT_FILL_TYPE" val="1"/>
  <p:tag name="KSO_WM_TEMPLATE_ASSEMBLE_XID" val="60656f514054ed1e2fb807b9"/>
  <p:tag name="KSO_WM_TEMPLATE_ASSEMBLE_GROUPID" val="60656f514054ed1e2fb807b9"/>
</p:tagLst>
</file>

<file path=ppt/tags/tag657.xml><?xml version="1.0" encoding="utf-8"?>
<p:tagLst xmlns:p="http://schemas.openxmlformats.org/presentationml/2006/main">
  <p:tag name="KSO_WM_UNIT_VALUE" val="1184*1184"/>
  <p:tag name="KSO_WM_UNIT_HIGHLIGHT" val="0"/>
  <p:tag name="KSO_WM_UNIT_COMPATIBLE" val="1"/>
  <p:tag name="KSO_WM_UNIT_DIAGRAM_ISNUMVISUAL" val="0"/>
  <p:tag name="KSO_WM_UNIT_DIAGRAM_ISREFERUNIT" val="0"/>
  <p:tag name="KSO_WM_UNIT_TYPE" val="d"/>
  <p:tag name="KSO_WM_UNIT_INDEX" val="1"/>
  <p:tag name="KSO_WM_UNIT_ID" val="diagram20212793_1*d*1"/>
  <p:tag name="KSO_WM_TEMPLATE_CATEGORY" val="diagram"/>
  <p:tag name="KSO_WM_TEMPLATE_INDEX" val="20212793"/>
  <p:tag name="KSO_WM_UNIT_LAYERLEVEL" val="1"/>
  <p:tag name="KSO_WM_TAG_VERSION" val="1.0"/>
  <p:tag name="KSO_WM_BEAUTIFY_FLAG" val="#wm#"/>
  <p:tag name="KSO_WM_CHIP_GROUPID" val="5e7310da9a230a26b9e88a19"/>
  <p:tag name="KSO_WM_CHIP_XID" val="5e7310da9a230a26b9e88a1a"/>
  <p:tag name="KSO_WM_UNIT_DEC_AREA_ID" val="97bb5ab66be141ed827da067e918f17a"/>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5925bdbf0d14b1485427dab374c064a"/>
  <p:tag name="KSO_WM_UNIT_PLACING_PICTURE" val="45925bdbf0d14b1485427dab374c064a"/>
  <p:tag name="KSO_WM_TEMPLATE_ASSEMBLE_XID" val="60656f514054ed1e2fb807b9"/>
  <p:tag name="KSO_WM_TEMPLATE_ASSEMBLE_GROUPID" val="60656f514054ed1e2fb807b9"/>
</p:tagLst>
</file>

<file path=ppt/tags/tag658.xml><?xml version="1.0" encoding="utf-8"?>
<p:tagLst xmlns:p="http://schemas.openxmlformats.org/presentationml/2006/main">
  <p:tag name="KSO_WM_BEAUTIFY_FLAG" val="#wm#"/>
  <p:tag name="KSO_WM_TEMPLATE_CATEGORY" val="diagram"/>
  <p:tag name="KSO_WM_TEMPLATE_INDEX" val="20212424"/>
</p:tagLst>
</file>

<file path=ppt/tags/tag659.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61.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2793_1*a*1"/>
  <p:tag name="KSO_WM_TEMPLATE_CATEGORY" val="diagram"/>
  <p:tag name="KSO_WM_TEMPLATE_INDEX" val="2021279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630679fc9044318bd887728e11e7d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fc2e1043fad441c9829ffbdaa1fcda9"/>
  <p:tag name="KSO_WM_UNIT_TEXT_FILL_FORE_SCHEMECOLOR_INDEX_BRIGHTNESS" val="0"/>
  <p:tag name="KSO_WM_UNIT_TEXT_FILL_FORE_SCHEMECOLOR_INDEX" val="13"/>
  <p:tag name="KSO_WM_UNIT_TEXT_FILL_TYPE" val="1"/>
  <p:tag name="KSO_WM_TEMPLATE_ASSEMBLE_XID" val="60656f514054ed1e2fb807b9"/>
  <p:tag name="KSO_WM_TEMPLATE_ASSEMBLE_GROUPID" val="60656f514054ed1e2fb807b9"/>
</p:tagLst>
</file>

<file path=ppt/tags/tag662.xml><?xml version="1.0" encoding="utf-8"?>
<p:tagLst xmlns:p="http://schemas.openxmlformats.org/presentationml/2006/main">
  <p:tag name="KSO_WM_BEAUTIFY_FLAG" val="#wm#"/>
  <p:tag name="KSO_WM_TEMPLATE_CATEGORY" val="diagram"/>
  <p:tag name="KSO_WM_TEMPLATE_INDEX" val="20212424"/>
</p:tagLst>
</file>

<file path=ppt/tags/tag663.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64.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65.xml><?xml version="1.0" encoding="utf-8"?>
<p:tagLst xmlns:p="http://schemas.openxmlformats.org/presentationml/2006/main">
  <p:tag name="KSO_WM_BEAUTIFY_FLAG" val="#wm#"/>
  <p:tag name="KSO_WM_TEMPLATE_CATEGORY" val="diagram"/>
  <p:tag name="KSO_WM_TEMPLATE_INDEX" val="20212424"/>
</p:tagLst>
</file>

<file path=ppt/tags/tag666.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67.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68.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69.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1_1*f*1"/>
  <p:tag name="KSO_WM_TEMPLATE_CATEGORY" val="diagram"/>
  <p:tag name="KSO_WM_TEMPLATE_INDEX" val="2021105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fa23e79076be41119ad642c4cda491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0ce386d980456f8564befea39e3cb3"/>
  <p:tag name="KSO_WM_UNIT_TEXT_FILL_FORE_SCHEMECOLOR_INDEX_BRIGHTNESS" val="0.25"/>
  <p:tag name="KSO_WM_UNIT_TEXT_FILL_FORE_SCHEMECOLOR_INDEX" val="13"/>
  <p:tag name="KSO_WM_UNIT_TEXT_FILL_TYPE" val="1"/>
  <p:tag name="KSO_WM_TEMPLATE_ASSEMBLE_XID" val="60656ea44054ed1e2fb7fce2"/>
  <p:tag name="KSO_WM_TEMPLATE_ASSEMBLE_GROUPID" val="60656ea44054ed1e2fb7fce2"/>
</p:tagLst>
</file>

<file path=ppt/tags/tag671.xml><?xml version="1.0" encoding="utf-8"?>
<p:tagLst xmlns:p="http://schemas.openxmlformats.org/presentationml/2006/main">
  <p:tag name="KSO_WM_BEAUTIFY_FLAG" val="#wm#"/>
  <p:tag name="KSO_WM_TEMPLATE_CATEGORY" val="diagram"/>
  <p:tag name="KSO_WM_TEMPLATE_INDEX" val="20212424"/>
</p:tagLst>
</file>

<file path=ppt/tags/tag672.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73.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74.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75.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Lst>
</file>

<file path=ppt/tags/tag676.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793_1*i*1"/>
  <p:tag name="KSO_WM_TEMPLATE_CATEGORY" val="diagram"/>
  <p:tag name="KSO_WM_TEMPLATE_INDEX" val="20212793"/>
  <p:tag name="KSO_WM_UNIT_LAYERLEVEL" val="1"/>
  <p:tag name="KSO_WM_TAG_VERSION" val="1.0"/>
  <p:tag name="KSO_WM_BEAUTIFY_FLAG" val="#wm#"/>
  <p:tag name="KSO_WM_UNIT_DEC_AREA_ID" val="a239c928622a40b8a0216813e6707a36"/>
  <p:tag name="KSO_WM_UNIT_DECORATE_INFO" val="{&quot;DecorateInfoH&quot;:{&quot;IsAbs&quot;:false},&quot;DecorateInfoW&quot;:{&quot;IsAbs&quot;:false},&quot;DecorateInfoX&quot;:{&quot;IsAbs&quot;:true,&quot;Pos&quot;:1},&quot;DecorateInfoY&quot;:{&quot;IsAbs&quot;:true,&quot;Pos&quot;:1},&quot;ReferentInfo&quot;:{&quot;Id&quot;:&quot;97bb5ab66be141ed827da067e918f17a&quot;,&quot;X&quot;:{&quot;Pos&quot;:1},&quot;Y&quot;:{&quot;Pos&quot;:1}},&quot;whChangeMode&quot;:1}"/>
  <p:tag name="KSO_WM_CHIP_GROUPID" val="5eda13105860357932c55e1f"/>
  <p:tag name="KSO_WM_CHIP_XID" val="5ed1cf097ab0972fba70b1e8"/>
  <p:tag name="KSO_WM_TEMPLATE_ASSEMBLE_XID" val="60656f514054ed1e2fb807b9"/>
  <p:tag name="KSO_WM_TEMPLATE_ASSEMBLE_GROUPID" val="60656f514054ed1e2fb807b9"/>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93_1*i*2"/>
  <p:tag name="KSO_WM_TEMPLATE_CATEGORY" val="diagram"/>
  <p:tag name="KSO_WM_TEMPLATE_INDEX" val="20212793"/>
  <p:tag name="KSO_WM_UNIT_LAYERLEVEL" val="1"/>
  <p:tag name="KSO_WM_TAG_VERSION" val="1.0"/>
  <p:tag name="KSO_WM_BEAUTIFY_FLAG" val="#wm#"/>
  <p:tag name="KSO_WM_UNIT_SM_LIMIT_TYPE" val="2"/>
  <p:tag name="KSO_WM_CHIP_GROUPID" val="5eda13105860357932c55e1f"/>
  <p:tag name="KSO_WM_CHIP_XID" val="5ed1cf097ab0972fba70b1e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40"/>
  <p:tag name="KSO_WM_TEMPLATE_ASSEMBLE_XID" val="60656f514054ed1e2fb807b9"/>
  <p:tag name="KSO_WM_TEMPLATE_ASSEMBLE_GROUPID" val="60656f514054ed1e2fb807b9"/>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93_1*i*3"/>
  <p:tag name="KSO_WM_TEMPLATE_CATEGORY" val="diagram"/>
  <p:tag name="KSO_WM_TEMPLATE_INDEX" val="20212793"/>
  <p:tag name="KSO_WM_UNIT_LAYERLEVEL" val="1"/>
  <p:tag name="KSO_WM_TAG_VERSION" val="1.0"/>
  <p:tag name="KSO_WM_BEAUTIFY_FLAG" val="#wm#"/>
  <p:tag name="KSO_WM_UNIT_SM_LIMIT_TYPE" val="2"/>
  <p:tag name="KSO_WM_CHIP_GROUPID" val="5eda13105860357932c55e1f"/>
  <p:tag name="KSO_WM_CHIP_XID" val="5ed1cf097ab0972fba70b1e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55"/>
  <p:tag name="KSO_WM_TEMPLATE_ASSEMBLE_XID" val="60656f514054ed1e2fb807b9"/>
  <p:tag name="KSO_WM_TEMPLATE_ASSEMBLE_GROUPID" val="60656f514054ed1e2fb807b9"/>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793_1*i*4"/>
  <p:tag name="KSO_WM_TEMPLATE_CATEGORY" val="diagram"/>
  <p:tag name="KSO_WM_TEMPLATE_INDEX" val="20212793"/>
  <p:tag name="KSO_WM_UNIT_LAYERLEVEL" val="1"/>
  <p:tag name="KSO_WM_TAG_VERSION" val="1.0"/>
  <p:tag name="KSO_WM_BEAUTIFY_FLAG" val="#wm#"/>
  <p:tag name="KSO_WM_UNIT_SM_LIMIT_TYPE" val="2"/>
  <p:tag name="KSO_WM_CHIP_GROUPID" val="5eda13105860357932c55e1f"/>
  <p:tag name="KSO_WM_CHIP_XID" val="5ed1cf097ab0972fba70b1e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55"/>
  <p:tag name="KSO_WM_TEMPLATE_ASSEMBLE_XID" val="60656f514054ed1e2fb807b9"/>
  <p:tag name="KSO_WM_TEMPLATE_ASSEMBLE_GROUPID" val="60656f514054ed1e2fb807b9"/>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2793_1*a*1"/>
  <p:tag name="KSO_WM_TEMPLATE_CATEGORY" val="diagram"/>
  <p:tag name="KSO_WM_TEMPLATE_INDEX" val="2021279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630679fc9044318bd887728e11e7d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fc2e1043fad441c9829ffbdaa1fcda9"/>
  <p:tag name="KSO_WM_UNIT_TEXT_FILL_FORE_SCHEMECOLOR_INDEX_BRIGHTNESS" val="0"/>
  <p:tag name="KSO_WM_UNIT_TEXT_FILL_FORE_SCHEMECOLOR_INDEX" val="13"/>
  <p:tag name="KSO_WM_UNIT_TEXT_FILL_TYPE" val="1"/>
  <p:tag name="KSO_WM_TEMPLATE_ASSEMBLE_XID" val="60656f514054ed1e2fb807b9"/>
  <p:tag name="KSO_WM_TEMPLATE_ASSEMBLE_GROUPID" val="60656f514054ed1e2fb807b9"/>
</p:tagLst>
</file>

<file path=ppt/tags/tag681.xml><?xml version="1.0" encoding="utf-8"?>
<p:tagLst xmlns:p="http://schemas.openxmlformats.org/presentationml/2006/main">
  <p:tag name="KSO_WM_UNIT_VALUE" val="1184*1184"/>
  <p:tag name="KSO_WM_UNIT_HIGHLIGHT" val="0"/>
  <p:tag name="KSO_WM_UNIT_COMPATIBLE" val="1"/>
  <p:tag name="KSO_WM_UNIT_DIAGRAM_ISNUMVISUAL" val="0"/>
  <p:tag name="KSO_WM_UNIT_DIAGRAM_ISREFERUNIT" val="0"/>
  <p:tag name="KSO_WM_UNIT_TYPE" val="d"/>
  <p:tag name="KSO_WM_UNIT_INDEX" val="1"/>
  <p:tag name="KSO_WM_UNIT_ID" val="diagram20212793_1*d*1"/>
  <p:tag name="KSO_WM_TEMPLATE_CATEGORY" val="diagram"/>
  <p:tag name="KSO_WM_TEMPLATE_INDEX" val="20212793"/>
  <p:tag name="KSO_WM_UNIT_LAYERLEVEL" val="1"/>
  <p:tag name="KSO_WM_TAG_VERSION" val="1.0"/>
  <p:tag name="KSO_WM_BEAUTIFY_FLAG" val="#wm#"/>
  <p:tag name="KSO_WM_CHIP_GROUPID" val="5e7310da9a230a26b9e88a19"/>
  <p:tag name="KSO_WM_CHIP_XID" val="5e7310da9a230a26b9e88a1a"/>
  <p:tag name="KSO_WM_UNIT_DEC_AREA_ID" val="97bb5ab66be141ed827da067e918f17a"/>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5925bdbf0d14b1485427dab374c064a"/>
  <p:tag name="KSO_WM_UNIT_PLACING_PICTURE" val="45925bdbf0d14b1485427dab374c064a"/>
  <p:tag name="KSO_WM_TEMPLATE_ASSEMBLE_XID" val="60656f514054ed1e2fb807b9"/>
  <p:tag name="KSO_WM_TEMPLATE_ASSEMBLE_GROUPID" val="60656f514054ed1e2fb807b9"/>
</p:tagLst>
</file>

<file path=ppt/tags/tag682.xml><?xml version="1.0" encoding="utf-8"?>
<p:tagLst xmlns:p="http://schemas.openxmlformats.org/presentationml/2006/main">
  <p:tag name="KSO_WM_BEAUTIFY_FLAG" val="#wm#"/>
  <p:tag name="KSO_WM_TEMPLATE_CATEGORY" val="diagram"/>
  <p:tag name="KSO_WM_TEMPLATE_INDEX" val="20212424"/>
</p:tagLst>
</file>

<file path=ppt/tags/tag683.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84.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85.xml><?xml version="1.0" encoding="utf-8"?>
<p:tagLst xmlns:p="http://schemas.openxmlformats.org/presentationml/2006/main">
  <p:tag name="KSO_WM_BEAUTIFY_FLAG" val="#wm#"/>
  <p:tag name="KSO_WM_TEMPLATE_CATEGORY" val="diagram"/>
  <p:tag name="KSO_WM_TEMPLATE_INDEX" val="20212424"/>
</p:tagLst>
</file>

<file path=ppt/tags/tag686.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87.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88.xml><?xml version="1.0" encoding="utf-8"?>
<p:tagLst xmlns:p="http://schemas.openxmlformats.org/presentationml/2006/main">
  <p:tag name="KSO_WM_BEAUTIFY_FLAG" val="#wm#"/>
  <p:tag name="KSO_WM_TEMPLATE_CATEGORY" val="diagram"/>
  <p:tag name="KSO_WM_TEMPLATE_INDEX" val="20212424"/>
</p:tagLst>
</file>

<file path=ppt/tags/tag689.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Lst>
</file>

<file path=ppt/tags/tag691.xml><?xml version="1.0" encoding="utf-8"?>
<p:tagLst xmlns:p="http://schemas.openxmlformats.org/presentationml/2006/main">
  <p:tag name="KSO_WM_BEAUTIFY_FLAG" val="#wm#"/>
  <p:tag name="KSO_WM_TEMPLATE_CATEGORY" val="diagram"/>
  <p:tag name="KSO_WM_TEMPLATE_INDEX" val="20212424"/>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0746_1*i*7"/>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693.xml><?xml version="1.0" encoding="utf-8"?>
<p:tagLst xmlns:p="http://schemas.openxmlformats.org/presentationml/2006/main">
  <p:tag name="KSO_WM_UNIT_NOCLEAR" val="0"/>
  <p:tag name="KSO_WM_UNIT_SHOW_EDIT_AREA_INDICATION" val="0"/>
  <p:tag name="KSO_WM_UNIT_VALUE" val="80"/>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0746_1*f*1"/>
  <p:tag name="KSO_WM_TEMPLATE_CATEGORY" val="diagram"/>
  <p:tag name="KSO_WM_TEMPLATE_INDEX" val="20200746"/>
  <p:tag name="KSO_WM_UNIT_LAYERLEVEL" val="1"/>
  <p:tag name="KSO_WM_TAG_VERSION" val="1.0"/>
  <p:tag name="KSO_WM_BEAUTIFY_FLAG" val="#wm#"/>
  <p:tag name="KSO_WM_UNIT_PRESET_TEXT" val="更换被标注图片&#13;调节标注的数量为3&#13;点击进入调整状态后，可以拖动起始位置进行调整&#13;还可以更改成其他放大镜的版式"/>
  <p:tag name="KSO_WM_UNIT_TEXT_FILL_FORE_SCHEMECOLOR_INDEX_BRIGHTNESS" val="0"/>
  <p:tag name="KSO_WM_UNIT_TEXT_FILL_FORE_SCHEMECOLOR_INDEX" val="14"/>
  <p:tag name="KSO_WM_UNIT_TEXT_FILL_TYPE"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0746_1*i*8"/>
  <p:tag name="KSO_WM_TEMPLATE_CATEGORY" val="diagram"/>
  <p:tag name="KSO_WM_TEMPLATE_INDEX" val="20200746"/>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0746_1*i*9"/>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0746_1*i*10"/>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0746_1*i*2"/>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99.xml><?xml version="1.0" encoding="utf-8"?>
<p:tagLst xmlns:p="http://schemas.openxmlformats.org/presentationml/2006/main">
  <p:tag name="KSO_WM_SLIDE_ID" val="diagram2020074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TEMPLATE_MASTER_THUMB_INDEX" val="0"/>
  <p:tag name="KSO_WM_UNIT_SHOW_EDIT_AREA_INDICATION" val="0"/>
  <p:tag name="KSO_WM_SLIDE_SIZE" val="959*540"/>
  <p:tag name="KSO_WM_SLIDE_POSITION" val="0*0"/>
  <p:tag name="KSO_WM_TAG_VERSION" val="1.0"/>
  <p:tag name="KSO_WM_BEAUTIFY_FLAG" val="#wm#"/>
  <p:tag name="KSO_WM_TEMPLATE_CATEGORY" val="diagram"/>
  <p:tag name="KSO_WM_TEMPLATE_INDEX" val="20200746"/>
  <p:tag name="KSO_WM_SLIDE_LAYOUT" val="a_d_f"/>
  <p:tag name="KSO_WM_SLIDE_LAYOUT_CNT" val="1_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0746_1*i*7"/>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701.xml><?xml version="1.0" encoding="utf-8"?>
<p:tagLst xmlns:p="http://schemas.openxmlformats.org/presentationml/2006/main">
  <p:tag name="KSO_WM_UNIT_NOCLEAR" val="0"/>
  <p:tag name="KSO_WM_UNIT_SHOW_EDIT_AREA_INDICATION" val="0"/>
  <p:tag name="KSO_WM_UNIT_VALUE" val="80"/>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0746_1*f*1"/>
  <p:tag name="KSO_WM_TEMPLATE_CATEGORY" val="diagram"/>
  <p:tag name="KSO_WM_TEMPLATE_INDEX" val="20200746"/>
  <p:tag name="KSO_WM_UNIT_LAYERLEVEL" val="1"/>
  <p:tag name="KSO_WM_TAG_VERSION" val="1.0"/>
  <p:tag name="KSO_WM_BEAUTIFY_FLAG" val="#wm#"/>
  <p:tag name="KSO_WM_UNIT_PRESET_TEXT" val="更换被标注图片&#13;调节标注的数量为3&#13;点击进入调整状态后，可以拖动起始位置进行调整&#13;还可以更改成其他放大镜的版式"/>
  <p:tag name="KSO_WM_UNIT_TEXT_FILL_FORE_SCHEMECOLOR_INDEX_BRIGHTNESS" val="0"/>
  <p:tag name="KSO_WM_UNIT_TEXT_FILL_FORE_SCHEMECOLOR_INDEX" val="14"/>
  <p:tag name="KSO_WM_UNIT_TEXT_FILL_TYPE"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0746_1*i*8"/>
  <p:tag name="KSO_WM_TEMPLATE_CATEGORY" val="diagram"/>
  <p:tag name="KSO_WM_TEMPLATE_INDEX" val="20200746"/>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0746_1*i*9"/>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0746_1*i*10"/>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0746_1*i*2"/>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7.xml><?xml version="1.0" encoding="utf-8"?>
<p:tagLst xmlns:p="http://schemas.openxmlformats.org/presentationml/2006/main">
  <p:tag name="KSO_WM_SLIDE_ID" val="diagram2020074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TEMPLATE_MASTER_THUMB_INDEX" val="0"/>
  <p:tag name="KSO_WM_UNIT_SHOW_EDIT_AREA_INDICATION" val="0"/>
  <p:tag name="KSO_WM_SLIDE_SIZE" val="959*540"/>
  <p:tag name="KSO_WM_SLIDE_POSITION" val="0*0"/>
  <p:tag name="KSO_WM_TAG_VERSION" val="1.0"/>
  <p:tag name="KSO_WM_BEAUTIFY_FLAG" val="#wm#"/>
  <p:tag name="KSO_WM_TEMPLATE_CATEGORY" val="diagram"/>
  <p:tag name="KSO_WM_TEMPLATE_INDEX" val="20200746"/>
  <p:tag name="KSO_WM_SLIDE_LAYOUT" val="a_d_f"/>
  <p:tag name="KSO_WM_SLIDE_LAYOUT_CNT" val="1_1_1"/>
</p:tagLst>
</file>

<file path=ppt/tags/tag708.xml><?xml version="1.0" encoding="utf-8"?>
<p:tagLst xmlns:p="http://schemas.openxmlformats.org/presentationml/2006/main">
  <p:tag name="ISPRING_PRESENTATION_TITLE" val="PowerPoint 演示文稿"/>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TYPE" val="i"/>
  <p:tag name="KSO_WM_UNIT_SUBTYPE" val="h"/>
  <p:tag name="KSO_WM_SLIDE_BACKGROUND_TYPE" val="general"/>
  <p:tag name="KSO_WM_SLIDE_BK_DARK_LIGHT" val="2"/>
  <p:tag name="KSO_WM_UNIT_HIGHLIGHT" val="0"/>
  <p:tag name="KSO_WM_UNIT_COMPATIBLE" val="0"/>
  <p:tag name="KSO_WM_UNIT_DIAGRAM_ISNUMVISUAL" val="0"/>
  <p:tag name="KSO_WM_UNIT_DIAGRAM_ISREFERUNIT" val="0"/>
  <p:tag name="KSO_WM_UNIT_INDEX" val="0"/>
  <p:tag name="KSO_WM_UNIT_ID" val="_12*i*0"/>
  <p:tag name="KSO_WM_UNIT_LAYERLEVEL" val="1"/>
  <p:tag name="KSO_WM_TAG_VERSION" val="1.0"/>
  <p:tag name="KSO_WM_BEAUTIFY_FLAG" val="#wm#"/>
  <p:tag name="KSO_WM_UNIT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LAYERLEVEL" val="1"/>
  <p:tag name="KSO_WM_TAG_VERSION" val="1.0"/>
  <p:tag name="KSO_WM_BEAUTIFY_FLAG" val="#wm#"/>
  <p:tag name="KSO_WM_UNIT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BK_DARK_LIGHT" val="2"/>
</p:tagLst>
</file>

<file path=ppt/tags/tag93.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LAYERLEVEL" val="1"/>
  <p:tag name="KSO_WM_TAG_VERSION" val="1.0"/>
  <p:tag name="KSO_WM_BEAUTIFY_FLAG" val="#wm#"/>
  <p:tag name="KSO_WM_UNIT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FECEC"/>
      </a:dk2>
      <a:lt2>
        <a:srgbClr val="FDFCFC"/>
      </a:lt2>
      <a:accent1>
        <a:srgbClr val="985551"/>
      </a:accent1>
      <a:accent2>
        <a:srgbClr val="985E48"/>
      </a:accent2>
      <a:accent3>
        <a:srgbClr val="8C6B44"/>
      </a:accent3>
      <a:accent4>
        <a:srgbClr val="797A4A"/>
      </a:accent4>
      <a:accent5>
        <a:srgbClr val="64895A"/>
      </a:accent5>
      <a:accent6>
        <a:srgbClr val="52977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7689</Words>
  <Application>WPS 演示</Application>
  <PresentationFormat>宽屏</PresentationFormat>
  <Paragraphs>554</Paragraphs>
  <Slides>72</Slides>
  <Notes>23</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72</vt:i4>
      </vt:variant>
    </vt:vector>
  </HeadingPairs>
  <TitlesOfParts>
    <vt:vector size="101" baseType="lpstr">
      <vt:lpstr>Arial</vt:lpstr>
      <vt:lpstr>宋体</vt:lpstr>
      <vt:lpstr>Wingdings</vt:lpstr>
      <vt:lpstr>黑体</vt:lpstr>
      <vt:lpstr>微软雅黑</vt:lpstr>
      <vt:lpstr>汉仪旗黑-85S</vt:lpstr>
      <vt:lpstr>汉仪旗黑-55简</vt:lpstr>
      <vt:lpstr>Calibri Light</vt:lpstr>
      <vt:lpstr>Roboto Light</vt:lpstr>
      <vt:lpstr>字魂59号-创粗黑</vt:lpstr>
      <vt:lpstr>Times New Roman</vt:lpstr>
      <vt:lpstr>Arial Unicode MS</vt:lpstr>
      <vt:lpstr>Tahoma</vt:lpstr>
      <vt:lpstr>楷体_GB2312</vt:lpstr>
      <vt:lpstr>Wingdings</vt:lpstr>
      <vt:lpstr>WPS-Bullets</vt:lpstr>
      <vt:lpstr>楷体</vt:lpstr>
      <vt:lpstr>Segoe UI</vt:lpstr>
      <vt:lpstr>Arial</vt:lpstr>
      <vt:lpstr>微软雅黑 Light</vt:lpstr>
      <vt:lpstr>幼圆</vt:lpstr>
      <vt:lpstr>Varela</vt:lpstr>
      <vt:lpstr>Calibri</vt:lpstr>
      <vt:lpstr>Source Sans Pro ExtraLight</vt:lpstr>
      <vt:lpstr>Calibri</vt:lpstr>
      <vt:lpstr>Roboto</vt:lpstr>
      <vt:lpstr>不给糖就捣蛋的万圣节</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常规性思维和创造性思维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判断下列想象哪些是再造想象？哪些是创造想象？</vt:lpstr>
      <vt:lpstr>判断下列想象哪些是再造想象？哪些是创造想象？</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29</cp:revision>
  <dcterms:created xsi:type="dcterms:W3CDTF">2021-08-19T04:12:00Z</dcterms:created>
  <dcterms:modified xsi:type="dcterms:W3CDTF">2021-08-24T06:33:15Z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